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468" r:id="rId4"/>
    <p:sldId id="257" r:id="rId5"/>
    <p:sldId id="545" r:id="rId6"/>
    <p:sldId id="546" r:id="rId7"/>
    <p:sldId id="469" r:id="rId8"/>
    <p:sldId id="273" r:id="rId9"/>
    <p:sldId id="274" r:id="rId10"/>
    <p:sldId id="470" r:id="rId11"/>
    <p:sldId id="547" r:id="rId12"/>
    <p:sldId id="548" r:id="rId13"/>
    <p:sldId id="549" r:id="rId14"/>
    <p:sldId id="550" r:id="rId15"/>
    <p:sldId id="551" r:id="rId16"/>
    <p:sldId id="552" r:id="rId17"/>
    <p:sldId id="553" r:id="rId18"/>
    <p:sldId id="554" r:id="rId19"/>
    <p:sldId id="555" r:id="rId20"/>
    <p:sldId id="556" r:id="rId21"/>
    <p:sldId id="557" r:id="rId22"/>
    <p:sldId id="559" r:id="rId23"/>
    <p:sldId id="558" r:id="rId24"/>
    <p:sldId id="560" r:id="rId25"/>
    <p:sldId id="561" r:id="rId26"/>
    <p:sldId id="562" r:id="rId27"/>
    <p:sldId id="563" r:id="rId28"/>
    <p:sldId id="564" r:id="rId29"/>
    <p:sldId id="565" r:id="rId30"/>
    <p:sldId id="566" r:id="rId31"/>
    <p:sldId id="567" r:id="rId32"/>
    <p:sldId id="568" r:id="rId33"/>
    <p:sldId id="569" r:id="rId34"/>
    <p:sldId id="570" r:id="rId35"/>
    <p:sldId id="571" r:id="rId36"/>
    <p:sldId id="572" r:id="rId37"/>
    <p:sldId id="573" r:id="rId38"/>
    <p:sldId id="574" r:id="rId39"/>
    <p:sldId id="575" r:id="rId40"/>
    <p:sldId id="576" r:id="rId41"/>
    <p:sldId id="577" r:id="rId42"/>
    <p:sldId id="578" r:id="rId43"/>
    <p:sldId id="579" r:id="rId44"/>
    <p:sldId id="580" r:id="rId45"/>
    <p:sldId id="582" r:id="rId46"/>
    <p:sldId id="581" r:id="rId47"/>
    <p:sldId id="583" r:id="rId48"/>
    <p:sldId id="584" r:id="rId49"/>
    <p:sldId id="585" r:id="rId50"/>
    <p:sldId id="586" r:id="rId51"/>
    <p:sldId id="587" r:id="rId52"/>
    <p:sldId id="588" r:id="rId53"/>
    <p:sldId id="589" r:id="rId54"/>
    <p:sldId id="590" r:id="rId55"/>
    <p:sldId id="591" r:id="rId56"/>
    <p:sldId id="592" r:id="rId57"/>
    <p:sldId id="593" r:id="rId58"/>
    <p:sldId id="594" r:id="rId59"/>
    <p:sldId id="595" r:id="rId60"/>
    <p:sldId id="596" r:id="rId61"/>
    <p:sldId id="597" r:id="rId62"/>
    <p:sldId id="598" r:id="rId63"/>
    <p:sldId id="599" r:id="rId64"/>
    <p:sldId id="600" r:id="rId65"/>
    <p:sldId id="601" r:id="rId66"/>
    <p:sldId id="602" r:id="rId67"/>
    <p:sldId id="603" r:id="rId68"/>
    <p:sldId id="604" r:id="rId69"/>
    <p:sldId id="605" r:id="rId70"/>
    <p:sldId id="606" r:id="rId71"/>
    <p:sldId id="607" r:id="rId72"/>
    <p:sldId id="608" r:id="rId73"/>
    <p:sldId id="609" r:id="rId74"/>
    <p:sldId id="610" r:id="rId75"/>
    <p:sldId id="611" r:id="rId76"/>
    <p:sldId id="612" r:id="rId77"/>
    <p:sldId id="615" r:id="rId78"/>
    <p:sldId id="613" r:id="rId79"/>
    <p:sldId id="614" r:id="rId80"/>
    <p:sldId id="616" r:id="rId81"/>
    <p:sldId id="617" r:id="rId82"/>
    <p:sldId id="618" r:id="rId83"/>
    <p:sldId id="619" r:id="rId84"/>
    <p:sldId id="620" r:id="rId85"/>
    <p:sldId id="621" r:id="rId86"/>
    <p:sldId id="622" r:id="rId87"/>
    <p:sldId id="623" r:id="rId88"/>
    <p:sldId id="624" r:id="rId89"/>
    <p:sldId id="625" r:id="rId90"/>
    <p:sldId id="627" r:id="rId91"/>
    <p:sldId id="626" r:id="rId92"/>
    <p:sldId id="628" r:id="rId93"/>
    <p:sldId id="629" r:id="rId94"/>
    <p:sldId id="630" r:id="rId95"/>
    <p:sldId id="631" r:id="rId96"/>
    <p:sldId id="632" r:id="rId97"/>
    <p:sldId id="633" r:id="rId98"/>
    <p:sldId id="634" r:id="rId99"/>
    <p:sldId id="635" r:id="rId100"/>
    <p:sldId id="636" r:id="rId101"/>
    <p:sldId id="637" r:id="rId102"/>
    <p:sldId id="638" r:id="rId103"/>
    <p:sldId id="639" r:id="rId104"/>
    <p:sldId id="640" r:id="rId105"/>
    <p:sldId id="641" r:id="rId106"/>
    <p:sldId id="642" r:id="rId107"/>
    <p:sldId id="643" r:id="rId108"/>
    <p:sldId id="644" r:id="rId109"/>
    <p:sldId id="645" r:id="rId110"/>
    <p:sldId id="646" r:id="rId111"/>
    <p:sldId id="647" r:id="rId112"/>
    <p:sldId id="648" r:id="rId113"/>
    <p:sldId id="649" r:id="rId114"/>
    <p:sldId id="650" r:id="rId115"/>
    <p:sldId id="651" r:id="rId116"/>
    <p:sldId id="652" r:id="rId117"/>
    <p:sldId id="653" r:id="rId118"/>
    <p:sldId id="654" r:id="rId119"/>
    <p:sldId id="655" r:id="rId120"/>
    <p:sldId id="656" r:id="rId121"/>
    <p:sldId id="657" r:id="rId122"/>
    <p:sldId id="658" r:id="rId123"/>
    <p:sldId id="659" r:id="rId124"/>
    <p:sldId id="660" r:id="rId125"/>
    <p:sldId id="661" r:id="rId126"/>
    <p:sldId id="662" r:id="rId127"/>
    <p:sldId id="663" r:id="rId128"/>
    <p:sldId id="664" r:id="rId129"/>
    <p:sldId id="665" r:id="rId130"/>
    <p:sldId id="666" r:id="rId131"/>
    <p:sldId id="667" r:id="rId132"/>
    <p:sldId id="668" r:id="rId133"/>
    <p:sldId id="669" r:id="rId134"/>
    <p:sldId id="670" r:id="rId135"/>
    <p:sldId id="671" r:id="rId136"/>
    <p:sldId id="672" r:id="rId137"/>
    <p:sldId id="673" r:id="rId138"/>
    <p:sldId id="674" r:id="rId139"/>
    <p:sldId id="675" r:id="rId140"/>
    <p:sldId id="676" r:id="rId141"/>
    <p:sldId id="677" r:id="rId142"/>
    <p:sldId id="678" r:id="rId143"/>
    <p:sldId id="679" r:id="rId144"/>
    <p:sldId id="680" r:id="rId145"/>
    <p:sldId id="681" r:id="rId146"/>
    <p:sldId id="682" r:id="rId147"/>
    <p:sldId id="683" r:id="rId148"/>
    <p:sldId id="684" r:id="rId149"/>
    <p:sldId id="685" r:id="rId150"/>
    <p:sldId id="686" r:id="rId151"/>
    <p:sldId id="687" r:id="rId152"/>
    <p:sldId id="688" r:id="rId153"/>
    <p:sldId id="689" r:id="rId154"/>
    <p:sldId id="690" r:id="rId155"/>
    <p:sldId id="691" r:id="rId156"/>
    <p:sldId id="692" r:id="rId157"/>
    <p:sldId id="693" r:id="rId158"/>
    <p:sldId id="694" r:id="rId159"/>
    <p:sldId id="695" r:id="rId160"/>
    <p:sldId id="696" r:id="rId161"/>
    <p:sldId id="697" r:id="rId162"/>
    <p:sldId id="698" r:id="rId163"/>
    <p:sldId id="699" r:id="rId164"/>
    <p:sldId id="700" r:id="rId165"/>
    <p:sldId id="439" r:id="rId1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638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629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154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7930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135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776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662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895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6F5C37D-182A-4D31-9481-5A9BAC9140C1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860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260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235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05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206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83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31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4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5C37D-182A-4D31-9481-5A9BAC9140C1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740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5C37D-182A-4D31-9481-5A9BAC9140C1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C2595-F956-4C72-BE96-8653D579D4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226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2948A4-FB48-466C-879E-4D733BE5B2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4000" dirty="0"/>
              <a:t>响应式</a:t>
            </a:r>
            <a:r>
              <a:rPr lang="en-US" altLang="zh-CN" sz="4000" dirty="0"/>
              <a:t>Web</a:t>
            </a:r>
            <a:r>
              <a:rPr lang="zh-CN" altLang="en-US" sz="4000" dirty="0"/>
              <a:t>设计</a:t>
            </a:r>
            <a:br>
              <a:rPr lang="en-US" altLang="zh-CN" dirty="0"/>
            </a:br>
            <a:r>
              <a:rPr lang="en-US" altLang="zh-CN" sz="3200" dirty="0"/>
              <a:t>——Bootstrap</a:t>
            </a:r>
            <a:r>
              <a:rPr lang="zh-CN" altLang="en-US" sz="3200" dirty="0"/>
              <a:t>插件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60BAC69-5171-433D-983B-F134CA5DC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580041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/>
              <a:t>广东白云学院</a:t>
            </a:r>
            <a:endParaRPr lang="en-US" altLang="zh-CN" dirty="0"/>
          </a:p>
          <a:p>
            <a:pPr algn="ctr"/>
            <a:r>
              <a:rPr lang="zh-CN" altLang="en-US" dirty="0"/>
              <a:t>大数据与计算机学院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41CEC5-E726-49D3-A8CF-20915A643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78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9650C-F926-43FD-AC3C-50FB53FE9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调用插件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E03908-E71F-461A-B710-71CB98B7D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所有方法（指</a:t>
            </a:r>
            <a:r>
              <a:rPr lang="en-US" altLang="zh-CN" dirty="0"/>
              <a:t>dropdown</a:t>
            </a:r>
            <a:r>
              <a:rPr lang="zh-CN" altLang="en-US" dirty="0"/>
              <a:t>、</a:t>
            </a:r>
            <a:r>
              <a:rPr lang="en-US" altLang="zh-CN" dirty="0"/>
              <a:t>modal</a:t>
            </a:r>
            <a:r>
              <a:rPr lang="zh-CN" altLang="en-US" dirty="0"/>
              <a:t>）都可接受三种不同类型参数：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不提供任何参数，使用默认参数初始化插件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可选的</a:t>
            </a:r>
            <a:r>
              <a:rPr lang="en-US" altLang="zh-CN" dirty="0"/>
              <a:t>option</a:t>
            </a:r>
            <a:r>
              <a:rPr lang="zh-CN" altLang="en-US" dirty="0"/>
              <a:t>对象参数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代表方法的字符串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$(‘#</a:t>
            </a:r>
            <a:r>
              <a:rPr lang="en-US" altLang="zh-CN" dirty="0" err="1"/>
              <a:t>myModal</a:t>
            </a:r>
            <a:r>
              <a:rPr lang="en-US" altLang="zh-CN" dirty="0"/>
              <a:t>’).modal()</a:t>
            </a:r>
            <a:r>
              <a:rPr lang="zh-CN" altLang="en-US" dirty="0"/>
              <a:t> </a:t>
            </a:r>
            <a:r>
              <a:rPr lang="en-US" altLang="zh-CN" dirty="0"/>
              <a:t>//</a:t>
            </a:r>
            <a:r>
              <a:rPr lang="zh-CN" altLang="en-US" dirty="0"/>
              <a:t> 默认值初始化插件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$(‘#</a:t>
            </a:r>
            <a:r>
              <a:rPr lang="en-US" altLang="zh-CN" dirty="0" err="1"/>
              <a:t>myModal</a:t>
            </a:r>
            <a:r>
              <a:rPr lang="en-US" altLang="zh-CN" dirty="0"/>
              <a:t>’).modal({</a:t>
            </a:r>
            <a:r>
              <a:rPr lang="en-US" altLang="zh-CN" dirty="0" err="1"/>
              <a:t>keyboard:false</a:t>
            </a:r>
            <a:r>
              <a:rPr lang="en-US" altLang="zh-CN" dirty="0"/>
              <a:t>})</a:t>
            </a:r>
            <a:r>
              <a:rPr lang="zh-CN" altLang="en-US" dirty="0"/>
              <a:t> </a:t>
            </a:r>
            <a:r>
              <a:rPr lang="en-US" altLang="zh-CN" dirty="0"/>
              <a:t>//</a:t>
            </a:r>
            <a:r>
              <a:rPr lang="zh-CN" altLang="en-US" dirty="0"/>
              <a:t> 取消</a:t>
            </a:r>
            <a:r>
              <a:rPr lang="en-US" altLang="zh-CN" dirty="0"/>
              <a:t>Esc</a:t>
            </a:r>
            <a:r>
              <a:rPr lang="zh-CN" altLang="en-US" dirty="0"/>
              <a:t>键关闭模态框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$(‘#</a:t>
            </a:r>
            <a:r>
              <a:rPr lang="en-US" altLang="zh-CN" dirty="0" err="1"/>
              <a:t>myModal</a:t>
            </a:r>
            <a:r>
              <a:rPr lang="en-US" altLang="zh-CN" dirty="0"/>
              <a:t>’).modal(‘show’)</a:t>
            </a:r>
            <a:r>
              <a:rPr lang="zh-CN" altLang="en-US" dirty="0"/>
              <a:t> </a:t>
            </a:r>
            <a:r>
              <a:rPr lang="en-US" altLang="zh-CN" dirty="0"/>
              <a:t>//</a:t>
            </a:r>
            <a:r>
              <a:rPr lang="zh-CN" altLang="en-US" dirty="0"/>
              <a:t> 初始化后立即调用</a:t>
            </a:r>
            <a:r>
              <a:rPr lang="en-US" altLang="zh-CN" dirty="0"/>
              <a:t>show</a:t>
            </a:r>
            <a:r>
              <a:rPr lang="zh-CN" altLang="en-US" dirty="0"/>
              <a:t>方法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8263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7B68C-DB7D-4185-A7AB-59F818DD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下拉菜单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8B1B8-2F78-469C-8763-E1AABC251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23354"/>
            <a:ext cx="9613861" cy="47665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注意：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触发事件绑定的是下拉菜单最外层容器</a:t>
            </a:r>
            <a:r>
              <a:rPr lang="en-US" altLang="zh-CN" dirty="0"/>
              <a:t>class=“dropdown”</a:t>
            </a: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FF00"/>
                </a:solidFill>
              </a:rPr>
              <a:t>不是按钮！！！</a:t>
            </a:r>
            <a:endParaRPr lang="en-US" altLang="zh-CN" dirty="0">
              <a:solidFill>
                <a:srgbClr val="FFFF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0CBE92-DCBE-4AE3-A3AF-E614807F2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217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插件概述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警告框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按钮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轮播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折叠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C64D65-1CF1-44D7-B85D-1E057C09CF08}"/>
              </a:ext>
            </a:extLst>
          </p:cNvPr>
          <p:cNvSpPr txBox="1">
            <a:spLocks/>
          </p:cNvSpPr>
          <p:nvPr/>
        </p:nvSpPr>
        <p:spPr>
          <a:xfrm>
            <a:off x="5716732" y="2095500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模态框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b="1" dirty="0"/>
              <a:t>下拉菜单</a:t>
            </a:r>
            <a:endParaRPr lang="en-US" altLang="zh-CN" b="1" dirty="0"/>
          </a:p>
          <a:p>
            <a:pPr>
              <a:lnSpc>
                <a:spcPct val="18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工具提示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弹窗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滚动监听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选项卡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案例：仿当当图书推荐区</a:t>
            </a:r>
          </a:p>
        </p:txBody>
      </p:sp>
    </p:spTree>
    <p:extLst>
      <p:ext uri="{BB962C8B-B14F-4D97-AF65-F5344CB8AC3E}">
        <p14:creationId xmlns:p14="http://schemas.microsoft.com/office/powerpoint/2010/main" val="42247943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90E9D-65F6-4E9B-B2DE-69A36591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工具提示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01D1C-FEBE-4E48-B603-322681CC2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84444"/>
            <a:ext cx="9613861" cy="48735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一个小小的弹窗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鼠标移动到元素上显示提示信息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移到元素外就消失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需要</a:t>
            </a:r>
            <a:r>
              <a:rPr lang="en-US" altLang="zh-CN" dirty="0"/>
              <a:t>tooltip.js</a:t>
            </a:r>
            <a:r>
              <a:rPr lang="zh-CN" altLang="en-US" dirty="0"/>
              <a:t>，引入：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jQuery.js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util.js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tooltip.js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popper.js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69A3E1-0919-41EE-B3B8-2BB7AA9B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394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90E9D-65F6-4E9B-B2DE-69A36591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工具提示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01D1C-FEBE-4E48-B603-322681CC2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84444"/>
            <a:ext cx="9613861" cy="48735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定义工具提示：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添加</a:t>
            </a:r>
            <a:r>
              <a:rPr lang="en-US" altLang="zh-CN" dirty="0"/>
              <a:t>data-toggle=“tooltip”</a:t>
            </a:r>
            <a:r>
              <a:rPr lang="zh-CN" altLang="en-US" dirty="0"/>
              <a:t>，用</a:t>
            </a:r>
            <a:r>
              <a:rPr lang="en-US" altLang="zh-CN" dirty="0"/>
              <a:t>title</a:t>
            </a:r>
            <a:r>
              <a:rPr lang="zh-CN" altLang="en-US" dirty="0"/>
              <a:t>属性设置工具提示内容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性能原因，</a:t>
            </a:r>
            <a:r>
              <a:rPr lang="en-US" altLang="zh-CN" dirty="0"/>
              <a:t>Bootstrap</a:t>
            </a:r>
            <a:r>
              <a:rPr lang="zh-CN" altLang="en-US" dirty="0"/>
              <a:t>没有提供</a:t>
            </a:r>
            <a:r>
              <a:rPr lang="en-US" altLang="zh-CN" dirty="0"/>
              <a:t>data</a:t>
            </a:r>
            <a:r>
              <a:rPr lang="zh-CN" altLang="en-US" dirty="0"/>
              <a:t>属性激活工具提示插件，所以需要</a:t>
            </a:r>
            <a:r>
              <a:rPr lang="en-US" altLang="zh-CN" dirty="0"/>
              <a:t>JavaScript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69A3E1-0919-41EE-B3B8-2BB7AA9B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799C7A-B35A-4E50-8F10-EA61D7D60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17" y="4215748"/>
            <a:ext cx="6296025" cy="24669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3B1C27-EAE5-4861-9168-37ABFD2C8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974" y="4215748"/>
            <a:ext cx="1438275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577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90E9D-65F6-4E9B-B2DE-69A36591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工具提示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01D1C-FEBE-4E48-B603-322681CC2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84444"/>
            <a:ext cx="9613861" cy="48735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定义工具提示：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具有</a:t>
            </a:r>
            <a:r>
              <a:rPr lang="en-US" altLang="zh-CN" dirty="0"/>
              <a:t>disabled</a:t>
            </a:r>
            <a:r>
              <a:rPr lang="zh-CN" altLang="en-US" dirty="0"/>
              <a:t>的元素不能实现交互，不能悬浮或单击来触发工具提示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解决方法：将禁用元素包裹在容器中，然后在容器上触发工具提示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69A3E1-0919-41EE-B3B8-2BB7AA9B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CB0A68-CBF5-4F07-BB4C-70D78F11E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65" y="3848100"/>
            <a:ext cx="7391400" cy="24479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AC70542-30B8-471E-9EB5-CF986F0DC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919" y="2712661"/>
            <a:ext cx="11525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437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90E9D-65F6-4E9B-B2DE-69A36591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工具提示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01D1C-FEBE-4E48-B603-322681CC2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84444"/>
            <a:ext cx="9613861" cy="48735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data-placement</a:t>
            </a:r>
            <a:r>
              <a:rPr lang="zh-CN" altLang="en-US" dirty="0"/>
              <a:t>可以设置工具提示的显示方向：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top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right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bottom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left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69A3E1-0919-41EE-B3B8-2BB7AA9B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6E3E45-C452-4EA4-930A-F96C18EC7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6" y="4628270"/>
            <a:ext cx="10652177" cy="22201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2827EE-4487-445E-9C72-F97B90506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7354" y="2722235"/>
            <a:ext cx="2476500" cy="8667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B2FB626-7CA6-4A18-831B-910A0063D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042" y="2722235"/>
            <a:ext cx="2466975" cy="4286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399D0E1-8102-4FFC-9744-62FD72414E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5612" y="2722235"/>
            <a:ext cx="2466975" cy="762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2D0E0F6-5F00-4A98-9FD8-6449ECBDEE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5137" y="3840229"/>
            <a:ext cx="24574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007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90E9D-65F6-4E9B-B2DE-69A36591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工具提示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01D1C-FEBE-4E48-B603-322681CC2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84444"/>
            <a:ext cx="9613861" cy="48735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调用工具提示：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参数：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data-container=“”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JavaScript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69A3E1-0919-41EE-B3B8-2BB7AA9B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408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E53EB2-7B3D-4382-9B77-F7DB1B96D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工具提示</a:t>
            </a:r>
          </a:p>
        </p:txBody>
      </p:sp>
      <p:graphicFrame>
        <p:nvGraphicFramePr>
          <p:cNvPr id="4" name="表格 6">
            <a:extLst>
              <a:ext uri="{FF2B5EF4-FFF2-40B4-BE49-F238E27FC236}">
                <a16:creationId xmlns:a16="http://schemas.microsoft.com/office/drawing/2014/main" id="{E41CCA5E-5DDC-4831-A8B7-F5E3AF0C5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858062"/>
              </p:ext>
            </p:extLst>
          </p:nvPr>
        </p:nvGraphicFramePr>
        <p:xfrm>
          <a:off x="82857" y="2063554"/>
          <a:ext cx="11983452" cy="451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456">
                  <a:extLst>
                    <a:ext uri="{9D8B030D-6E8A-4147-A177-3AD203B41FA5}">
                      <a16:colId xmlns:a16="http://schemas.microsoft.com/office/drawing/2014/main" val="4037961708"/>
                    </a:ext>
                  </a:extLst>
                </a:gridCol>
                <a:gridCol w="2724347">
                  <a:extLst>
                    <a:ext uri="{9D8B030D-6E8A-4147-A177-3AD203B41FA5}">
                      <a16:colId xmlns:a16="http://schemas.microsoft.com/office/drawing/2014/main" val="2154701567"/>
                    </a:ext>
                  </a:extLst>
                </a:gridCol>
                <a:gridCol w="886119">
                  <a:extLst>
                    <a:ext uri="{9D8B030D-6E8A-4147-A177-3AD203B41FA5}">
                      <a16:colId xmlns:a16="http://schemas.microsoft.com/office/drawing/2014/main" val="1121450166"/>
                    </a:ext>
                  </a:extLst>
                </a:gridCol>
                <a:gridCol w="7079530">
                  <a:extLst>
                    <a:ext uri="{9D8B030D-6E8A-4147-A177-3AD203B41FA5}">
                      <a16:colId xmlns:a16="http://schemas.microsoft.com/office/drawing/2014/main" val="1747769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默认值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457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animation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boolean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是否应用淡入淡出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027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container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String|element|false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将工具提示附加到特定元素，如</a:t>
                      </a:r>
                      <a:r>
                        <a:rPr lang="en-US" altLang="zh-CN" dirty="0" err="1"/>
                        <a:t>container:’body</a:t>
                      </a:r>
                      <a:r>
                        <a:rPr lang="en-US" altLang="zh-CN" dirty="0"/>
                        <a:t>’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891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delay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Number|object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显示和隐藏的延迟事件，不适用于手动触发</a:t>
                      </a:r>
                      <a:r>
                        <a:rPr lang="en-US" altLang="zh-CN" dirty="0"/>
                        <a:t>delay:{“show”:500, “hide”:100},</a:t>
                      </a:r>
                      <a:r>
                        <a:rPr lang="zh-CN" altLang="en-US" dirty="0"/>
                        <a:t>只设置一个则显示和隐藏都用这个时间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91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html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boolean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是否插入</a:t>
                      </a:r>
                      <a:r>
                        <a:rPr lang="en-US" altLang="zh-CN" dirty="0"/>
                        <a:t>HTML</a:t>
                      </a:r>
                      <a:r>
                        <a:rPr lang="zh-CN" altLang="en-US" dirty="0"/>
                        <a:t>字符串，</a:t>
                      </a:r>
                      <a:r>
                        <a:rPr lang="en-US" altLang="zh-CN" dirty="0"/>
                        <a:t>true</a:t>
                      </a:r>
                      <a:r>
                        <a:rPr lang="zh-CN" altLang="en-US" dirty="0"/>
                        <a:t>标题字符串在工具提示中呈现；</a:t>
                      </a:r>
                      <a:r>
                        <a:rPr lang="en-US" altLang="zh-CN" dirty="0"/>
                        <a:t>false</a:t>
                      </a:r>
                      <a:r>
                        <a:rPr lang="zh-CN" altLang="en-US" dirty="0"/>
                        <a:t>使用</a:t>
                      </a:r>
                      <a:r>
                        <a:rPr lang="en-US" altLang="zh-CN" dirty="0"/>
                        <a:t>jQuery Text()</a:t>
                      </a:r>
                      <a:r>
                        <a:rPr lang="zh-CN" altLang="en-US" dirty="0"/>
                        <a:t>方法插入内容，可防止</a:t>
                      </a:r>
                      <a:r>
                        <a:rPr lang="en-US" altLang="zh-CN" dirty="0"/>
                        <a:t>XSS</a:t>
                      </a:r>
                      <a:r>
                        <a:rPr lang="zh-CN" altLang="en-US" dirty="0"/>
                        <a:t>攻击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180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placement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String|function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‘top’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工具提示位置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02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selector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String|false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选择器字符串，将工具提示委托给指定目标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22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title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String|Element|function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‘’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856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trigger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‘hover focus’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工具提示触发方式：</a:t>
                      </a:r>
                      <a:r>
                        <a:rPr lang="en-US" altLang="zh-CN" dirty="0"/>
                        <a:t>click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hover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focus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manual</a:t>
                      </a:r>
                      <a:r>
                        <a:rPr lang="zh-CN" altLang="en-US" dirty="0"/>
                        <a:t>，多种方式间用空格分隔，但</a:t>
                      </a:r>
                      <a:r>
                        <a:rPr lang="en-US" altLang="zh-CN" dirty="0"/>
                        <a:t>manual</a:t>
                      </a:r>
                      <a:r>
                        <a:rPr lang="zh-CN" altLang="en-US" dirty="0"/>
                        <a:t>不能组合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609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Number|string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工具提示窗相对其目标的偏移量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911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1581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90E9D-65F6-4E9B-B2DE-69A36591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工具提示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01D1C-FEBE-4E48-B603-322681CC2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75018"/>
            <a:ext cx="9613861" cy="48735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调用工具提示：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69A3E1-0919-41EE-B3B8-2BB7AA9B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EFC9CB-8B0B-4EB6-A9D0-94A131E62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2" y="2915899"/>
            <a:ext cx="8443326" cy="21079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5D8757-E05F-4AC6-ABB4-0ECB6A7E5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647" y="2915899"/>
            <a:ext cx="277177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473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90E9D-65F6-4E9B-B2DE-69A36591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工具提示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01D1C-FEBE-4E48-B603-322681CC2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75018"/>
            <a:ext cx="9613861" cy="487355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调用工具提示：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传递字符串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.tooltip(‘show’)</a:t>
            </a:r>
            <a:r>
              <a:rPr lang="zh-CN" altLang="en-US" dirty="0"/>
              <a:t>显示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.tooltip(‘hide’)</a:t>
            </a:r>
            <a:r>
              <a:rPr lang="zh-CN" altLang="en-US" dirty="0"/>
              <a:t>隐藏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.tooltip(‘toggle’)</a:t>
            </a:r>
            <a:r>
              <a:rPr lang="zh-CN" altLang="en-US" dirty="0"/>
              <a:t>显示或隐藏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.tooltip(‘dispose’)</a:t>
            </a:r>
            <a:r>
              <a:rPr lang="zh-CN" altLang="en-US" dirty="0"/>
              <a:t>隐藏和销毁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.tooltip(‘enable’)</a:t>
            </a:r>
            <a:r>
              <a:rPr lang="zh-CN" altLang="en-US" dirty="0"/>
              <a:t>赋予工具提示的能力，默认开启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.tooltip(‘disable’)</a:t>
            </a:r>
            <a:r>
              <a:rPr lang="zh-CN" altLang="en-US" dirty="0"/>
              <a:t>移除工具提示的能力，只有在重启时才能显示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.tooltip(‘</a:t>
            </a:r>
            <a:r>
              <a:rPr lang="en-US" altLang="zh-CN" dirty="0" err="1"/>
              <a:t>toggleEnabled</a:t>
            </a:r>
            <a:r>
              <a:rPr lang="en-US" altLang="zh-CN" dirty="0"/>
              <a:t>’)</a:t>
            </a:r>
            <a:r>
              <a:rPr lang="zh-CN" altLang="en-US" dirty="0"/>
              <a:t>切换显示或隐藏的能力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.tooltip(‘update’)</a:t>
            </a:r>
            <a:r>
              <a:rPr lang="zh-CN" altLang="en-US" dirty="0"/>
              <a:t>更新工具提示的位置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69A3E1-0919-41EE-B3B8-2BB7AA9B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3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9650C-F926-43FD-AC3C-50FB53FE9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插件概述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E03908-E71F-461A-B710-71CB98B7D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安装插件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调用插件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事件</a:t>
            </a:r>
            <a:endParaRPr lang="en-US" altLang="zh-CN" b="1" dirty="0">
              <a:solidFill>
                <a:srgbClr val="FFFF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01D172-20CD-476B-9491-B758D8363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4550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90E9D-65F6-4E9B-B2DE-69A36591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工具提示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01D1C-FEBE-4E48-B603-322681CC2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040" y="1984445"/>
            <a:ext cx="9613861" cy="48735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事件：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show.bs.tooltip</a:t>
            </a:r>
            <a:r>
              <a:rPr lang="zh-CN" altLang="en-US" dirty="0"/>
              <a:t>调用</a:t>
            </a:r>
            <a:r>
              <a:rPr lang="en-US" altLang="zh-CN" dirty="0"/>
              <a:t>show</a:t>
            </a:r>
            <a:r>
              <a:rPr lang="zh-CN" altLang="en-US" dirty="0"/>
              <a:t>方法时触发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shown.bs.tooltip</a:t>
            </a:r>
            <a:r>
              <a:rPr lang="zh-CN" altLang="en-US" dirty="0"/>
              <a:t>对用户可见时触发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hide.bs.tooltip</a:t>
            </a:r>
            <a:r>
              <a:rPr lang="zh-CN" altLang="en-US" dirty="0"/>
              <a:t>调用</a:t>
            </a:r>
            <a:r>
              <a:rPr lang="en-US" altLang="zh-CN" dirty="0"/>
              <a:t>hide</a:t>
            </a:r>
            <a:r>
              <a:rPr lang="zh-CN" altLang="en-US" dirty="0"/>
              <a:t>方法时触发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hidden.bs.tooltip</a:t>
            </a:r>
            <a:r>
              <a:rPr lang="zh-CN" altLang="en-US" dirty="0"/>
              <a:t>对用户隐藏时触发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inserted.bs.tooltip</a:t>
            </a:r>
            <a:r>
              <a:rPr lang="zh-CN" altLang="en-US" dirty="0"/>
              <a:t>事件</a:t>
            </a:r>
            <a:r>
              <a:rPr lang="en-US" altLang="zh-CN" dirty="0" err="1"/>
              <a:t>Show.bs.tooltip</a:t>
            </a:r>
            <a:r>
              <a:rPr lang="zh-CN" altLang="en-US" dirty="0"/>
              <a:t>结束后触发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69A3E1-0919-41EE-B3B8-2BB7AA9B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90E9D-65F6-4E9B-B2DE-69A36591E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工具提示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01D1C-FEBE-4E48-B603-322681CC2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040" y="1984445"/>
            <a:ext cx="9613861" cy="487355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事件：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69A3E1-0919-41EE-B3B8-2BB7AA9B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5663A6-DB11-492B-8986-2AACD58DC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33" y="2489806"/>
            <a:ext cx="6892919" cy="423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7912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3009C-32FC-49E6-8BD5-65FCA77BA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工具提示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AAD16F-EE57-44BD-AC65-6587D8943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8" y="2082146"/>
            <a:ext cx="8181975" cy="1600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070AE2-24CB-401D-BD1C-D3A37DCE0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10" y="3773913"/>
            <a:ext cx="8134350" cy="16668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ACC3D2-A13B-4BB1-BA18-C7D7D45FF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388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0FAA9-34C9-41C2-B557-70345F3B9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工具提示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3DBA2F-BFAE-4BFA-B9DF-A31EA6549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9" y="2016060"/>
            <a:ext cx="8229600" cy="16192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428BBCD-3256-49E5-9CB3-B8041A3E8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9" y="3716518"/>
            <a:ext cx="1352550" cy="91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57454F-3C3F-442D-BD59-8EEE54568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275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插件概述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警告框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按钮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轮播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折叠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C64D65-1CF1-44D7-B85D-1E057C09CF08}"/>
              </a:ext>
            </a:extLst>
          </p:cNvPr>
          <p:cNvSpPr txBox="1">
            <a:spLocks/>
          </p:cNvSpPr>
          <p:nvPr/>
        </p:nvSpPr>
        <p:spPr>
          <a:xfrm>
            <a:off x="5716732" y="2095500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模态框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b="1" dirty="0"/>
              <a:t>下拉菜单</a:t>
            </a:r>
            <a:endParaRPr lang="en-US" altLang="zh-CN" b="1" dirty="0"/>
          </a:p>
          <a:p>
            <a:pPr>
              <a:lnSpc>
                <a:spcPct val="180000"/>
              </a:lnSpc>
            </a:pPr>
            <a:r>
              <a:rPr lang="zh-CN" altLang="en-US" dirty="0"/>
              <a:t>工具提示</a:t>
            </a:r>
            <a:endParaRPr lang="en-US" altLang="zh-CN" dirty="0"/>
          </a:p>
          <a:p>
            <a:pPr>
              <a:lnSpc>
                <a:spcPct val="19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弹窗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滚动监听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选项卡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案例：仿当当图书推荐区</a:t>
            </a:r>
          </a:p>
        </p:txBody>
      </p:sp>
    </p:spTree>
    <p:extLst>
      <p:ext uri="{BB962C8B-B14F-4D97-AF65-F5344CB8AC3E}">
        <p14:creationId xmlns:p14="http://schemas.microsoft.com/office/powerpoint/2010/main" val="10947398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66642-9A88-47C5-AE79-2BFA049BF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弹窗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51FC32-809E-4A7C-BE1E-21BACFC3F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70202"/>
            <a:ext cx="9613861" cy="488779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/>
              <a:t>类似工具提示，都提供扩展视图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不同之处：显示更多的内容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需要</a:t>
            </a:r>
            <a:r>
              <a:rPr lang="en-US" altLang="zh-CN" dirty="0"/>
              <a:t>popover.js</a:t>
            </a:r>
            <a:r>
              <a:rPr lang="zh-CN" altLang="en-US" dirty="0"/>
              <a:t>，并依赖</a:t>
            </a:r>
            <a:r>
              <a:rPr lang="en-US" altLang="zh-CN" dirty="0"/>
              <a:t>tooltip.js</a:t>
            </a:r>
            <a:r>
              <a:rPr lang="zh-CN" altLang="en-US" dirty="0"/>
              <a:t>，引入：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en-US" altLang="zh-CN" dirty="0"/>
              <a:t>jQuery.js</a:t>
            </a:r>
          </a:p>
          <a:p>
            <a:pPr lvl="1">
              <a:lnSpc>
                <a:spcPct val="160000"/>
              </a:lnSpc>
            </a:pPr>
            <a:r>
              <a:rPr lang="en-US" altLang="zh-CN" dirty="0"/>
              <a:t>util.js</a:t>
            </a:r>
          </a:p>
          <a:p>
            <a:pPr lvl="1">
              <a:lnSpc>
                <a:spcPct val="160000"/>
              </a:lnSpc>
            </a:pPr>
            <a:r>
              <a:rPr lang="en-US" altLang="zh-CN" dirty="0"/>
              <a:t>popover.js</a:t>
            </a:r>
          </a:p>
          <a:p>
            <a:pPr lvl="1">
              <a:lnSpc>
                <a:spcPct val="160000"/>
              </a:lnSpc>
            </a:pPr>
            <a:r>
              <a:rPr lang="en-US" altLang="zh-CN" dirty="0"/>
              <a:t>tooltip.js</a:t>
            </a:r>
          </a:p>
          <a:p>
            <a:pPr lvl="1">
              <a:lnSpc>
                <a:spcPct val="160000"/>
              </a:lnSpc>
            </a:pPr>
            <a:r>
              <a:rPr lang="en-US" altLang="zh-CN" dirty="0"/>
              <a:t>popper.js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5DFC2E-150E-4E95-9FC6-4FBF1EAA1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86A3AC-AF8A-41C7-B5CE-AB9B3D83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775" y="58864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563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66642-9A88-47C5-AE79-2BFA049BF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弹窗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51FC32-809E-4A7C-BE1E-21BACFC3F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70202"/>
            <a:ext cx="9613861" cy="488779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/>
              <a:t>定义弹窗：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zh-CN" altLang="en-US" dirty="0"/>
              <a:t>添加</a:t>
            </a:r>
            <a:r>
              <a:rPr lang="en-US" altLang="zh-CN" dirty="0"/>
              <a:t>data-toggle=“popover”</a:t>
            </a:r>
          </a:p>
          <a:p>
            <a:pPr lvl="1">
              <a:lnSpc>
                <a:spcPct val="160000"/>
              </a:lnSpc>
            </a:pPr>
            <a:r>
              <a:rPr lang="zh-CN" altLang="en-US" dirty="0"/>
              <a:t>用</a:t>
            </a:r>
            <a:r>
              <a:rPr lang="en-US" altLang="zh-CN" dirty="0"/>
              <a:t>title</a:t>
            </a:r>
            <a:r>
              <a:rPr lang="zh-CN" altLang="en-US" dirty="0"/>
              <a:t>属性设置弹窗标题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zh-CN" altLang="en-US" dirty="0"/>
              <a:t>用</a:t>
            </a:r>
            <a:r>
              <a:rPr lang="en-US" altLang="zh-CN" dirty="0"/>
              <a:t>data-content</a:t>
            </a:r>
            <a:r>
              <a:rPr lang="zh-CN" altLang="en-US" dirty="0"/>
              <a:t>设置弹窗内容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5DFC2E-150E-4E95-9FC6-4FBF1EAA1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86A3AC-AF8A-41C7-B5CE-AB9B3D83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775" y="58864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0A1370-3473-4387-89B2-E6286AF15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6" y="4443486"/>
            <a:ext cx="10752169" cy="16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937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66642-9A88-47C5-AE79-2BFA049BF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弹窗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51FC32-809E-4A7C-BE1E-21BACFC3F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70202"/>
            <a:ext cx="9613861" cy="488779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/>
              <a:t>定义弹窗：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zh-CN" altLang="en-US" dirty="0"/>
              <a:t>性能原因</a:t>
            </a:r>
            <a:r>
              <a:rPr lang="en-US" altLang="zh-CN" dirty="0"/>
              <a:t>Bootstrap</a:t>
            </a:r>
            <a:r>
              <a:rPr lang="zh-CN" altLang="en-US" dirty="0"/>
              <a:t>没有提供</a:t>
            </a:r>
            <a:r>
              <a:rPr lang="en-US" altLang="zh-CN" dirty="0"/>
              <a:t>data</a:t>
            </a:r>
            <a:r>
              <a:rPr lang="zh-CN" altLang="en-US" dirty="0"/>
              <a:t>属性激活弹窗插件，需要用</a:t>
            </a:r>
            <a:r>
              <a:rPr lang="en-US" altLang="zh-CN" dirty="0"/>
              <a:t>JavaScript</a:t>
            </a:r>
            <a:r>
              <a:rPr lang="zh-CN" altLang="en-US" dirty="0"/>
              <a:t>脚本调用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5DFC2E-150E-4E95-9FC6-4FBF1EAA1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86A3AC-AF8A-41C7-B5CE-AB9B3D83B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3775" y="58864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FF2C78-B1D1-4239-94E7-E4D8FE26F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070" y="3429000"/>
            <a:ext cx="1571625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23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66642-9A88-47C5-AE79-2BFA049BF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弹窗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51FC32-809E-4A7C-BE1E-21BACFC3F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70202"/>
            <a:ext cx="9613861" cy="488779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/>
              <a:t>弹窗方向：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zh-CN" altLang="en-US" dirty="0"/>
              <a:t>与工具提示一样，用</a:t>
            </a:r>
            <a:r>
              <a:rPr lang="en-US" altLang="zh-CN" dirty="0"/>
              <a:t>data-placement</a:t>
            </a:r>
            <a:r>
              <a:rPr lang="zh-CN" altLang="en-US" dirty="0"/>
              <a:t>设置弹窗的显示方向：</a:t>
            </a:r>
            <a:endParaRPr lang="en-US" altLang="zh-CN" dirty="0"/>
          </a:p>
          <a:p>
            <a:pPr lvl="2">
              <a:lnSpc>
                <a:spcPct val="160000"/>
              </a:lnSpc>
            </a:pPr>
            <a:r>
              <a:rPr lang="en-US" altLang="zh-CN" dirty="0"/>
              <a:t>top</a:t>
            </a:r>
          </a:p>
          <a:p>
            <a:pPr lvl="2">
              <a:lnSpc>
                <a:spcPct val="160000"/>
              </a:lnSpc>
            </a:pPr>
            <a:r>
              <a:rPr lang="en-US" altLang="zh-CN" dirty="0"/>
              <a:t>right</a:t>
            </a:r>
          </a:p>
          <a:p>
            <a:pPr lvl="2">
              <a:lnSpc>
                <a:spcPct val="160000"/>
              </a:lnSpc>
            </a:pPr>
            <a:r>
              <a:rPr lang="en-US" altLang="zh-CN" dirty="0"/>
              <a:t>bottom</a:t>
            </a:r>
          </a:p>
          <a:p>
            <a:pPr lvl="2">
              <a:lnSpc>
                <a:spcPct val="160000"/>
              </a:lnSpc>
            </a:pPr>
            <a:r>
              <a:rPr lang="en-US" altLang="zh-CN" dirty="0"/>
              <a:t>left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5DFC2E-150E-4E95-9FC6-4FBF1EAA1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7295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66642-9A88-47C5-AE79-2BFA049BF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弹窗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51FC32-809E-4A7C-BE1E-21BACFC3F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70202"/>
            <a:ext cx="9613861" cy="488779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/>
              <a:t>弹窗方向：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5DFC2E-150E-4E95-9FC6-4FBF1EAA1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A62E86-5FA5-4D84-994F-C1E735183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8" y="2706863"/>
            <a:ext cx="10708850" cy="392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4B1154-2784-4308-971A-6237C90F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383FB0-7A11-4E57-B50D-87E37D200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为大部分插件所具有的动作提供自定义事件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都有不定式和过去式两种动词的命名形式：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show</a:t>
            </a:r>
            <a:r>
              <a:rPr lang="zh-CN" altLang="en-US" dirty="0"/>
              <a:t>表示在事件开始时触发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shown</a:t>
            </a:r>
            <a:r>
              <a:rPr lang="zh-CN" altLang="en-US" dirty="0"/>
              <a:t>表示在动作执行完毕后被触发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73676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4F3A51-8CB3-4788-ACFD-BC2F6FAB4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弹窗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FDE50A-B734-4A55-B78F-2C0A4B7AB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弹窗方向：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13F936-9E9D-4FAC-B504-E84D1A813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8" y="2797747"/>
            <a:ext cx="3438525" cy="8477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59285B-90C7-482F-9F04-DE23CC685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562" y="2797747"/>
            <a:ext cx="2962275" cy="14573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7C554C-363B-4172-AB39-F582F7C28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729" y="2807271"/>
            <a:ext cx="2952750" cy="14382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511CD1F-E0C8-41BF-A03F-6237E17E0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68" y="4503803"/>
            <a:ext cx="3924300" cy="8858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6387CE-CC8F-4789-B2B9-3AD803F44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8820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66642-9A88-47C5-AE79-2BFA049BF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弹窗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51FC32-809E-4A7C-BE1E-21BACFC3F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70202"/>
            <a:ext cx="9613861" cy="488779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/>
              <a:t>调用弹窗：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zh-CN" altLang="en-US" dirty="0"/>
              <a:t>参数：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5DFC2E-150E-4E95-9FC6-4FBF1EAA1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4867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51450-B871-4C51-9B15-8E5BE86C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弹窗</a:t>
            </a:r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C8983EF6-BD8E-4C97-AB89-374C21369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643138"/>
              </p:ext>
            </p:extLst>
          </p:nvPr>
        </p:nvGraphicFramePr>
        <p:xfrm>
          <a:off x="93744" y="1971040"/>
          <a:ext cx="12004512" cy="488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809">
                  <a:extLst>
                    <a:ext uri="{9D8B030D-6E8A-4147-A177-3AD203B41FA5}">
                      <a16:colId xmlns:a16="http://schemas.microsoft.com/office/drawing/2014/main" val="43960299"/>
                    </a:ext>
                  </a:extLst>
                </a:gridCol>
                <a:gridCol w="2730107">
                  <a:extLst>
                    <a:ext uri="{9D8B030D-6E8A-4147-A177-3AD203B41FA5}">
                      <a16:colId xmlns:a16="http://schemas.microsoft.com/office/drawing/2014/main" val="4067381998"/>
                    </a:ext>
                  </a:extLst>
                </a:gridCol>
                <a:gridCol w="923827">
                  <a:extLst>
                    <a:ext uri="{9D8B030D-6E8A-4147-A177-3AD203B41FA5}">
                      <a16:colId xmlns:a16="http://schemas.microsoft.com/office/drawing/2014/main" val="3228308231"/>
                    </a:ext>
                  </a:extLst>
                </a:gridCol>
                <a:gridCol w="7073769">
                  <a:extLst>
                    <a:ext uri="{9D8B030D-6E8A-4147-A177-3AD203B41FA5}">
                      <a16:colId xmlns:a16="http://schemas.microsoft.com/office/drawing/2014/main" val="2336950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默认值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473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Animation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Boolean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是否应用淡入淡出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943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Container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String|element|false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将弹窗附加到特定元素，</a:t>
                      </a:r>
                      <a:r>
                        <a:rPr lang="en-US" altLang="zh-CN" dirty="0" err="1"/>
                        <a:t>container:’body</a:t>
                      </a:r>
                      <a:r>
                        <a:rPr lang="en-US" altLang="zh-CN" dirty="0"/>
                        <a:t>’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232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Content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String|element|function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‘’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如果</a:t>
                      </a:r>
                      <a:r>
                        <a:rPr lang="en-US" altLang="zh-CN" dirty="0"/>
                        <a:t>data-content</a:t>
                      </a:r>
                      <a:r>
                        <a:rPr lang="zh-CN" altLang="en-US" dirty="0"/>
                        <a:t>不存在，则默认内容值；如果给定函数则调用函数，它的引用集指向弹出窗口所附加的元素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12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Delay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Number|object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显示和隐藏的时间，不包括手动触发，</a:t>
                      </a:r>
                      <a:r>
                        <a:rPr lang="en-US" altLang="zh-CN" dirty="0"/>
                        <a:t>delay:{“show”:500, “hide”:100}</a:t>
                      </a:r>
                      <a:r>
                        <a:rPr lang="zh-CN" altLang="en-US" dirty="0"/>
                        <a:t>，一个数字则显示、隐藏都应用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953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Html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Boolean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是否插入</a:t>
                      </a:r>
                      <a:r>
                        <a:rPr lang="en-US" altLang="zh-CN" dirty="0"/>
                        <a:t>html</a:t>
                      </a:r>
                      <a:r>
                        <a:rPr lang="zh-CN" altLang="en-US" dirty="0"/>
                        <a:t>字符串，</a:t>
                      </a:r>
                      <a:r>
                        <a:rPr lang="en-US" altLang="zh-CN" dirty="0"/>
                        <a:t>false</a:t>
                      </a:r>
                      <a:r>
                        <a:rPr lang="zh-CN" altLang="en-US" dirty="0"/>
                        <a:t>使用</a:t>
                      </a:r>
                      <a:r>
                        <a:rPr lang="en-US" altLang="zh-CN" dirty="0"/>
                        <a:t>jQuery</a:t>
                      </a:r>
                      <a:r>
                        <a:rPr lang="zh-CN" altLang="en-US" dirty="0"/>
                        <a:t>的</a:t>
                      </a:r>
                      <a:r>
                        <a:rPr lang="en-US" altLang="zh-CN" dirty="0"/>
                        <a:t>text()</a:t>
                      </a:r>
                      <a:r>
                        <a:rPr lang="zh-CN" altLang="en-US" dirty="0"/>
                        <a:t>插入，可防止</a:t>
                      </a:r>
                      <a:r>
                        <a:rPr lang="en-US" altLang="zh-CN" dirty="0"/>
                        <a:t>XSS</a:t>
                      </a:r>
                      <a:r>
                        <a:rPr lang="zh-CN" altLang="en-US" dirty="0"/>
                        <a:t>攻击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063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Placement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String|function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‘top’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弹窗位置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91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Selector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String|false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选择器，弹窗被委派给指定目标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399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Title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String|element|function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‘’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如果</a:t>
                      </a:r>
                      <a:r>
                        <a:rPr lang="en-US" altLang="zh-CN" dirty="0"/>
                        <a:t>title</a:t>
                      </a:r>
                      <a:r>
                        <a:rPr lang="zh-CN" altLang="en-US" dirty="0"/>
                        <a:t>不存在，提供默认</a:t>
                      </a:r>
                      <a:r>
                        <a:rPr lang="en-US" altLang="zh-CN" dirty="0"/>
                        <a:t>title</a:t>
                      </a:r>
                      <a:r>
                        <a:rPr lang="zh-CN" altLang="en-US" dirty="0"/>
                        <a:t>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040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Trigger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‘click’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触发方式，</a:t>
                      </a:r>
                      <a:r>
                        <a:rPr lang="en-US" altLang="zh-CN" dirty="0"/>
                        <a:t>click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hover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focus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manual</a:t>
                      </a:r>
                      <a:r>
                        <a:rPr lang="zh-CN" altLang="en-US" dirty="0"/>
                        <a:t>，多种方式空格分隔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686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Number|string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弹窗相对于目标的偏移量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559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49918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66642-9A88-47C5-AE79-2BFA049BF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弹窗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51FC32-809E-4A7C-BE1E-21BACFC3F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70202"/>
            <a:ext cx="9613861" cy="488779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/>
              <a:t>调用弹窗：</a:t>
            </a:r>
            <a:endParaRPr lang="en-US" altLang="zh-CN" dirty="0"/>
          </a:p>
          <a:p>
            <a:pPr lvl="1">
              <a:lnSpc>
                <a:spcPct val="160000"/>
              </a:lnSpc>
            </a:pPr>
            <a:r>
              <a:rPr lang="en-US" altLang="zh-CN" dirty="0"/>
              <a:t>data-container=“”</a:t>
            </a:r>
          </a:p>
          <a:p>
            <a:pPr lvl="1">
              <a:lnSpc>
                <a:spcPct val="160000"/>
              </a:lnSpc>
            </a:pPr>
            <a:r>
              <a:rPr lang="en-US" altLang="zh-CN" dirty="0"/>
              <a:t>JavaScript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5DFC2E-150E-4E95-9FC6-4FBF1EAA1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C583F0E-2D58-4173-BD02-EFCD1B86C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0" y="3943350"/>
            <a:ext cx="3381375" cy="23526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AF599E0-BB1F-45D6-AFDF-4C4D4B6F3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087" y="2076450"/>
            <a:ext cx="8365262" cy="341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606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插件概述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警告框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按钮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轮播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折叠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C64D65-1CF1-44D7-B85D-1E057C09CF08}"/>
              </a:ext>
            </a:extLst>
          </p:cNvPr>
          <p:cNvSpPr txBox="1">
            <a:spLocks/>
          </p:cNvSpPr>
          <p:nvPr/>
        </p:nvSpPr>
        <p:spPr>
          <a:xfrm>
            <a:off x="5716732" y="2095500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模态框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b="1" dirty="0"/>
              <a:t>下拉菜单</a:t>
            </a:r>
            <a:endParaRPr lang="en-US" altLang="zh-CN" b="1" dirty="0"/>
          </a:p>
          <a:p>
            <a:pPr>
              <a:lnSpc>
                <a:spcPct val="180000"/>
              </a:lnSpc>
            </a:pPr>
            <a:r>
              <a:rPr lang="zh-CN" altLang="en-US" dirty="0"/>
              <a:t>工具提示</a:t>
            </a:r>
            <a:endParaRPr lang="en-US" altLang="zh-CN" dirty="0"/>
          </a:p>
          <a:p>
            <a:pPr>
              <a:lnSpc>
                <a:spcPct val="190000"/>
              </a:lnSpc>
            </a:pPr>
            <a:r>
              <a:rPr lang="zh-CN" altLang="en-US" dirty="0"/>
              <a:t>弹窗</a:t>
            </a:r>
            <a:endParaRPr lang="en-US" altLang="zh-CN" dirty="0"/>
          </a:p>
          <a:p>
            <a:pPr>
              <a:lnSpc>
                <a:spcPct val="19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滚动监听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选项卡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案例：仿当当图书推荐区</a:t>
            </a:r>
          </a:p>
        </p:txBody>
      </p:sp>
    </p:spTree>
    <p:extLst>
      <p:ext uri="{BB962C8B-B14F-4D97-AF65-F5344CB8AC3E}">
        <p14:creationId xmlns:p14="http://schemas.microsoft.com/office/powerpoint/2010/main" val="22271553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7C36A-2ADF-4B0D-B6DC-58F918026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滚动监听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4DBB10-3FEF-43B1-A211-CE9BFDB56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自动更新导航栏组件或列表组组件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根据滚动条位置自动更新对应目标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实现滚动的方法：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基于滚动条位置给导航栏或列表组添加</a:t>
            </a:r>
            <a:r>
              <a:rPr lang="en-US" altLang="zh-CN" dirty="0"/>
              <a:t>active</a:t>
            </a:r>
            <a:r>
              <a:rPr lang="zh-CN" altLang="en-US" dirty="0"/>
              <a:t>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AA9160-9E6D-41D1-9E7B-74847975D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379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7C36A-2ADF-4B0D-B6DC-58F918026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滚动监听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4DBB10-3FEF-43B1-A211-CE9BFDB56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需要</a:t>
            </a:r>
            <a:r>
              <a:rPr lang="en-US" altLang="zh-CN" dirty="0"/>
              <a:t>scrollspy.js</a:t>
            </a:r>
            <a:r>
              <a:rPr lang="zh-CN" altLang="en-US" dirty="0"/>
              <a:t>，引入：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jQuery.js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util.js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scrollspy.js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6226A7-6D02-44FF-A845-9C0356A02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51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7C36A-2ADF-4B0D-B6DC-58F918026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滚动监听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4DBB10-3FEF-43B1-A211-CE9BFDB56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定义滚动监听：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广泛应用到</a:t>
            </a:r>
            <a:r>
              <a:rPr lang="en-US" altLang="zh-CN" dirty="0"/>
              <a:t>Web</a:t>
            </a:r>
            <a:r>
              <a:rPr lang="zh-CN" altLang="en-US" dirty="0"/>
              <a:t>应用中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制作导航栏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378B23-772F-4576-9B3D-907C27A6D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282" y="2100719"/>
            <a:ext cx="6895869" cy="41034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66770B-EB7C-4761-ABE5-B21C061CC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81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7C36A-2ADF-4B0D-B6DC-58F918026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滚动监听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4DBB10-3FEF-43B1-A211-CE9BFDB56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定义滚动监听：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定义监听器对象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66770B-EB7C-4761-ABE5-B21C061C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67575A-0F68-476C-BBF0-7C0503E0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485" y="2064774"/>
            <a:ext cx="4470894" cy="46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93774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47187-DFE2-406B-BC48-F0B6F069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滚动监听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75EC1-20CF-4C32-AC1C-BB9117FFE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定义滚动监听：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自定义样式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A033FE7-F474-49C1-956F-514B250A5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516" y="2035278"/>
            <a:ext cx="3833729" cy="473377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FEB7636-B5C2-4EC2-9D7A-985CEB3A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50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4B1154-2784-4308-971A-6237C90F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383FB0-7A11-4E57-B50D-87E37D200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所有以不定式形式动词命名的事件都提供了</a:t>
            </a:r>
            <a:r>
              <a:rPr lang="en-US" altLang="zh-CN" dirty="0" err="1"/>
              <a:t>preventDefault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赋予动作开始执行前将其停止的能力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$(‘#</a:t>
            </a:r>
            <a:r>
              <a:rPr lang="en-US" altLang="zh-CN" dirty="0" err="1"/>
              <a:t>myModal</a:t>
            </a:r>
            <a:r>
              <a:rPr lang="en-US" altLang="zh-CN" dirty="0"/>
              <a:t>’).on(‘show .bs .modal’, function(e) {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if(!data) return </a:t>
            </a:r>
            <a:r>
              <a:rPr lang="en-US" altLang="zh-CN" dirty="0" err="1"/>
              <a:t>e.preventDefault</a:t>
            </a:r>
            <a:r>
              <a:rPr lang="en-US" altLang="zh-CN" dirty="0"/>
              <a:t>(); // </a:t>
            </a:r>
            <a:r>
              <a:rPr lang="zh-CN" altLang="en-US" dirty="0"/>
              <a:t>阻止模态框的展示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00764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A786F-937F-411B-A5BD-B77FB99A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滚动监听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926B5A-BD6D-4F6D-97C1-78457EA39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556387"/>
            <a:ext cx="10706100" cy="2590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0A00602-23B8-4382-9914-EE6E7AC7E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4601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D63EC-11AD-4197-9CB5-4DEA7BC5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滚动监听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6C486B-3F4A-4400-93AB-BE90757A0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855418"/>
            <a:ext cx="10687050" cy="2562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1623DD-9334-4C70-842F-9C4EA22EB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372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1F1295-6FBC-4B35-A7B4-65A29888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滚动监听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D66B07-32CA-4D7C-A3BD-61A66FB8D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805726"/>
            <a:ext cx="10658475" cy="25050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D6542E-E6FC-4CA7-84F9-001CB0670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032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653411-B11D-41E7-BABC-0725A3BDC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滚动监听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5B5537-3816-431F-97F7-95C5541DF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722307"/>
            <a:ext cx="10668000" cy="2514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C0303F-3056-4461-BD52-D902867A9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404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9ACD9-D470-483E-859D-57A4C19ED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滚动监听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320F78-D6F5-4010-8E2D-806DE0656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336873"/>
            <a:ext cx="10706100" cy="2533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60EC18-CD11-4C9B-8883-982DC3D4F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372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464D9-423A-46E4-99A7-F4F32DAC4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滚动监听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E1F819-D75C-425F-804A-F64562E43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15" y="2624291"/>
            <a:ext cx="10648950" cy="2533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CF8C1E-8979-4266-A3F6-216468FF1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335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47187-DFE2-406B-BC48-F0B6F069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滚动监听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75EC1-20CF-4C32-AC1C-BB9117FFE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在列表组中的示例</a:t>
            </a:r>
            <a:r>
              <a:rPr lang="en-US" altLang="zh-CN" dirty="0"/>
              <a:t>: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列表组滚动监听常见的布局是两列布局，左侧是列表组，右侧是监听对象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设计布局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EB7636-B5C2-4EC2-9D7A-985CEB3A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EF66BC-C1F2-47EA-94B0-7A298725C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533" y="3651301"/>
            <a:ext cx="38290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9982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47187-DFE2-406B-BC48-F0B6F069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滚动监听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75EC1-20CF-4C32-AC1C-BB9117FFE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在列表组中的示例</a:t>
            </a:r>
            <a:r>
              <a:rPr lang="en-US" altLang="zh-CN" dirty="0"/>
              <a:t>: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设计左侧列表组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EB7636-B5C2-4EC2-9D7A-985CEB3A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4AC8D6-BA08-46B2-A08B-1FD301732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133" y="3552821"/>
            <a:ext cx="83534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5153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47187-DFE2-406B-BC48-F0B6F069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滚动监听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75EC1-20CF-4C32-AC1C-BB9117FFE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在列表组中的示例</a:t>
            </a:r>
            <a:r>
              <a:rPr lang="en-US" altLang="zh-CN" dirty="0"/>
              <a:t>: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设计右侧监听对象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EB7636-B5C2-4EC2-9D7A-985CEB3A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ED0721-730C-432D-8F95-5D87040D1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506" y="2077679"/>
            <a:ext cx="7273030" cy="453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907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47187-DFE2-406B-BC48-F0B6F069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滚动监听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75EC1-20CF-4C32-AC1C-BB9117FFE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在列表组中的示例</a:t>
            </a:r>
            <a:r>
              <a:rPr lang="en-US" altLang="zh-CN" dirty="0"/>
              <a:t>: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自定义样式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EB7636-B5C2-4EC2-9D7A-985CEB3A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3AC0CB-B547-4A57-8F27-45B70EC17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272" y="2064775"/>
            <a:ext cx="5375915" cy="46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13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插件概述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警告框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按钮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轮播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折叠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C64D65-1CF1-44D7-B85D-1E057C09CF08}"/>
              </a:ext>
            </a:extLst>
          </p:cNvPr>
          <p:cNvSpPr txBox="1">
            <a:spLocks/>
          </p:cNvSpPr>
          <p:nvPr/>
        </p:nvSpPr>
        <p:spPr>
          <a:xfrm>
            <a:off x="5716732" y="2095500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模态框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下拉菜单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工具提示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弹窗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滚动监听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选项卡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案例：仿当当图书推荐区</a:t>
            </a:r>
          </a:p>
        </p:txBody>
      </p:sp>
    </p:spTree>
    <p:extLst>
      <p:ext uri="{BB962C8B-B14F-4D97-AF65-F5344CB8AC3E}">
        <p14:creationId xmlns:p14="http://schemas.microsoft.com/office/powerpoint/2010/main" val="71658549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F254E-6694-47F8-B6CA-24CE36D3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滚动监听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426B19-3751-496E-B1EE-DF141AF06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165400"/>
            <a:ext cx="7639050" cy="3038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CF9CABB-4366-4351-8B29-712EEBA48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3810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86431-216B-451E-9AFB-B478A845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滚动监听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6E557D-3260-4B6C-B912-863E67998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198738"/>
            <a:ext cx="7658100" cy="2971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FAB4D0-6C66-4780-94E4-97C8AE77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201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28FD3-293F-4639-9F9C-D1CE6DB3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滚动监听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C6B852-BF39-4EE8-AAA1-84FDC03E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223473"/>
            <a:ext cx="7600950" cy="29813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C6B656-9FD6-423C-806B-1C6E6F872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091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90B5B-F245-4D56-B7A2-B31DEF76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滚动监听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38820F-37A9-4039-9886-A0C39273E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287843"/>
            <a:ext cx="7581900" cy="3009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79B159-B4B8-4554-AE0F-E7D9C50BD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594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47187-DFE2-406B-BC48-F0B6F069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调用滚动监听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75EC1-20CF-4C32-AC1C-BB9117FFE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data</a:t>
            </a:r>
            <a:r>
              <a:rPr lang="zh-CN" altLang="en-US" dirty="0"/>
              <a:t>属性：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监听对象上用</a:t>
            </a:r>
            <a:r>
              <a:rPr lang="en-US" altLang="zh-CN" dirty="0"/>
              <a:t>data-spy=“scroll”</a:t>
            </a:r>
            <a:r>
              <a:rPr lang="zh-CN" altLang="en-US" dirty="0"/>
              <a:t>，激活</a:t>
            </a:r>
            <a:r>
              <a:rPr lang="en-US" altLang="zh-CN" dirty="0"/>
              <a:t>Bootstrap</a:t>
            </a:r>
            <a:r>
              <a:rPr lang="zh-CN" altLang="en-US" dirty="0"/>
              <a:t>滚动监听插件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用</a:t>
            </a:r>
            <a:r>
              <a:rPr lang="en-US" altLang="zh-CN" dirty="0"/>
              <a:t>data-target=“</a:t>
            </a:r>
            <a:r>
              <a:rPr lang="zh-CN" altLang="en-US" dirty="0"/>
              <a:t>目标对象</a:t>
            </a:r>
            <a:r>
              <a:rPr lang="en-US" altLang="zh-CN" dirty="0"/>
              <a:t>”</a:t>
            </a:r>
            <a:r>
              <a:rPr lang="zh-CN" altLang="en-US" dirty="0"/>
              <a:t>定义监听导航或列表组结构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如果针对浏览器窗口滚动：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为</a:t>
            </a:r>
            <a:r>
              <a:rPr lang="en-US" altLang="zh-CN" dirty="0"/>
              <a:t>&lt;body&gt;</a:t>
            </a:r>
            <a:r>
              <a:rPr lang="zh-CN" altLang="en-US" dirty="0"/>
              <a:t>标签添加</a:t>
            </a:r>
            <a:r>
              <a:rPr lang="en-US" altLang="zh-CN" dirty="0"/>
              <a:t>data-spy=“scroll”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用</a:t>
            </a:r>
            <a:r>
              <a:rPr lang="en-US" altLang="zh-CN" dirty="0"/>
              <a:t>data-target=“”</a:t>
            </a:r>
            <a:r>
              <a:rPr lang="zh-CN" altLang="en-US" dirty="0"/>
              <a:t>指定监听的导航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设置</a:t>
            </a:r>
            <a:r>
              <a:rPr lang="en-US" altLang="zh-CN" dirty="0"/>
              <a:t>body</a:t>
            </a:r>
            <a:r>
              <a:rPr lang="zh-CN" altLang="en-US" dirty="0"/>
              <a:t>定位方式为相对定位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EB7636-B5C2-4EC2-9D7A-985CEB3A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554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47187-DFE2-406B-BC48-F0B6F069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调用滚动监听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75EC1-20CF-4C32-AC1C-BB9117FFE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JavaScript</a:t>
            </a:r>
            <a:r>
              <a:rPr lang="zh-CN" altLang="en-US" dirty="0"/>
              <a:t>调用：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$(‘.</a:t>
            </a:r>
            <a:r>
              <a:rPr lang="en-US" altLang="zh-CN" dirty="0" err="1"/>
              <a:t>scrollspy</a:t>
            </a:r>
            <a:r>
              <a:rPr lang="en-US" altLang="zh-CN" dirty="0"/>
              <a:t>’).</a:t>
            </a:r>
            <a:r>
              <a:rPr lang="en-US" altLang="zh-CN" dirty="0" err="1"/>
              <a:t>scrollspy</a:t>
            </a:r>
            <a:r>
              <a:rPr lang="en-US" altLang="zh-CN" dirty="0"/>
              <a:t>()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参数：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data-offset=“300”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$(‘.</a:t>
            </a:r>
            <a:r>
              <a:rPr lang="en-US" altLang="zh-CN" dirty="0" err="1"/>
              <a:t>scrollspy</a:t>
            </a:r>
            <a:r>
              <a:rPr lang="en-US" altLang="zh-CN" dirty="0"/>
              <a:t>’).</a:t>
            </a:r>
            <a:r>
              <a:rPr lang="en-US" altLang="zh-CN" dirty="0" err="1"/>
              <a:t>scrollspy</a:t>
            </a:r>
            <a:r>
              <a:rPr lang="en-US" altLang="zh-CN" dirty="0"/>
              <a:t>({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    offset:200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})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EB7636-B5C2-4EC2-9D7A-985CEB3A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7C0145E-431B-4F62-8809-549162E7F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170693"/>
              </p:ext>
            </p:extLst>
          </p:nvPr>
        </p:nvGraphicFramePr>
        <p:xfrm>
          <a:off x="1423251" y="3566561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938042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268041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805112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46145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默认值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567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滚动定位的偏移量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278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90773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47187-DFE2-406B-BC48-F0B6F069D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调用滚动监听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75EC1-20CF-4C32-AC1C-BB9117FFE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2751"/>
            <a:ext cx="9613861" cy="455314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JavaScript</a:t>
            </a:r>
            <a:r>
              <a:rPr lang="zh-CN" altLang="en-US" dirty="0"/>
              <a:t>调用：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字符串参数：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</a:t>
            </a:r>
            <a:r>
              <a:rPr lang="en-US" altLang="zh-CN" dirty="0" err="1"/>
              <a:t>scrollspy</a:t>
            </a:r>
            <a:r>
              <a:rPr lang="en-US" altLang="zh-CN" dirty="0"/>
              <a:t>(‘refresh’)</a:t>
            </a:r>
            <a:r>
              <a:rPr lang="zh-CN" altLang="en-US" dirty="0"/>
              <a:t>当监听到作用的</a:t>
            </a:r>
            <a:r>
              <a:rPr lang="en-US" altLang="zh-CN" dirty="0"/>
              <a:t>DOM</a:t>
            </a:r>
            <a:r>
              <a:rPr lang="zh-CN" altLang="en-US" dirty="0"/>
              <a:t>有增加或删除页面元素的操作时，调用</a:t>
            </a:r>
            <a:r>
              <a:rPr lang="en-US" altLang="zh-CN" dirty="0"/>
              <a:t>refresh</a:t>
            </a:r>
            <a:r>
              <a:rPr lang="zh-CN" altLang="en-US" dirty="0"/>
              <a:t>方法：</a:t>
            </a:r>
            <a:endParaRPr lang="en-US" altLang="zh-CN" dirty="0"/>
          </a:p>
          <a:p>
            <a:pPr lvl="3">
              <a:lnSpc>
                <a:spcPct val="150000"/>
              </a:lnSpc>
            </a:pPr>
            <a:r>
              <a:rPr lang="en-US" altLang="zh-CN" dirty="0"/>
              <a:t>$(‘[data-spy=“scroll”]’).each(function() {</a:t>
            </a:r>
          </a:p>
          <a:p>
            <a:pPr lvl="3">
              <a:lnSpc>
                <a:spcPct val="150000"/>
              </a:lnSpc>
            </a:pPr>
            <a:r>
              <a:rPr lang="en-US" altLang="zh-CN" dirty="0"/>
              <a:t>    var $spy = $(this).</a:t>
            </a:r>
            <a:r>
              <a:rPr lang="en-US" altLang="zh-CN" dirty="0" err="1"/>
              <a:t>scrollspy</a:t>
            </a:r>
            <a:r>
              <a:rPr lang="en-US" altLang="zh-CN" dirty="0"/>
              <a:t>(‘refresh’)</a:t>
            </a:r>
          </a:p>
          <a:p>
            <a:pPr lvl="3">
              <a:lnSpc>
                <a:spcPct val="150000"/>
              </a:lnSpc>
            </a:pPr>
            <a:r>
              <a:rPr lang="en-US" altLang="zh-CN" dirty="0"/>
              <a:t>})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.</a:t>
            </a:r>
            <a:r>
              <a:rPr lang="en-US" altLang="zh-CN" dirty="0" err="1"/>
              <a:t>scrollspy</a:t>
            </a:r>
            <a:r>
              <a:rPr lang="en-US" altLang="zh-CN" dirty="0"/>
              <a:t>(‘dispose’)</a:t>
            </a:r>
            <a:r>
              <a:rPr lang="zh-CN" altLang="en-US" dirty="0"/>
              <a:t>销毁滚动元素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EB7636-B5C2-4EC2-9D7A-985CEB3A7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718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插件概述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警告框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按钮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轮播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折叠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C64D65-1CF1-44D7-B85D-1E057C09CF08}"/>
              </a:ext>
            </a:extLst>
          </p:cNvPr>
          <p:cNvSpPr txBox="1">
            <a:spLocks/>
          </p:cNvSpPr>
          <p:nvPr/>
        </p:nvSpPr>
        <p:spPr>
          <a:xfrm>
            <a:off x="5716732" y="2095500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模态框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b="1" dirty="0"/>
              <a:t>下拉菜单</a:t>
            </a:r>
            <a:endParaRPr lang="en-US" altLang="zh-CN" b="1" dirty="0"/>
          </a:p>
          <a:p>
            <a:pPr>
              <a:lnSpc>
                <a:spcPct val="180000"/>
              </a:lnSpc>
            </a:pPr>
            <a:r>
              <a:rPr lang="zh-CN" altLang="en-US" dirty="0"/>
              <a:t>工具提示</a:t>
            </a:r>
            <a:endParaRPr lang="en-US" altLang="zh-CN" dirty="0"/>
          </a:p>
          <a:p>
            <a:pPr>
              <a:lnSpc>
                <a:spcPct val="190000"/>
              </a:lnSpc>
            </a:pPr>
            <a:r>
              <a:rPr lang="zh-CN" altLang="en-US" dirty="0"/>
              <a:t>弹窗</a:t>
            </a:r>
            <a:endParaRPr lang="en-US" altLang="zh-CN" dirty="0"/>
          </a:p>
          <a:p>
            <a:pPr>
              <a:lnSpc>
                <a:spcPct val="190000"/>
              </a:lnSpc>
            </a:pPr>
            <a:r>
              <a:rPr lang="zh-CN" altLang="en-US" dirty="0"/>
              <a:t>滚动监听</a:t>
            </a:r>
            <a:endParaRPr lang="en-US" altLang="zh-CN" dirty="0"/>
          </a:p>
          <a:p>
            <a:pPr>
              <a:lnSpc>
                <a:spcPct val="19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选项卡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案例：仿当当图书推荐区</a:t>
            </a:r>
          </a:p>
        </p:txBody>
      </p:sp>
    </p:spTree>
    <p:extLst>
      <p:ext uri="{BB962C8B-B14F-4D97-AF65-F5344CB8AC3E}">
        <p14:creationId xmlns:p14="http://schemas.microsoft.com/office/powerpoint/2010/main" val="53045734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72C9F-3C69-4B7A-B516-EE250E56D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选项卡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6F49FF-A8B3-4C88-B8D8-053A9AB47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Web</a:t>
            </a:r>
            <a:r>
              <a:rPr lang="zh-CN" altLang="en-US" dirty="0"/>
              <a:t>页面中非常常见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单击相应选项卡就能显示相应内容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需要</a:t>
            </a:r>
            <a:r>
              <a:rPr lang="en-US" altLang="zh-CN" dirty="0"/>
              <a:t>tab.js</a:t>
            </a:r>
            <a:r>
              <a:rPr lang="zh-CN" altLang="en-US" dirty="0"/>
              <a:t>，引入：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jQuery.js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util.js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tab.js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E29E77-56C4-4B2F-AE2E-8B708C2E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3379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72C9F-3C69-4B7A-B516-EE250E56D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选项卡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6F49FF-A8B3-4C88-B8D8-053A9AB47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定义选项卡：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导航区：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用</a:t>
            </a:r>
            <a:r>
              <a:rPr lang="en-US" altLang="zh-CN" dirty="0"/>
              <a:t>Bootstrap</a:t>
            </a:r>
            <a:r>
              <a:rPr lang="zh-CN" altLang="en-US" dirty="0"/>
              <a:t>导航组件设计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每个超链接定义为锚点链接，锚点值指向对应选项卡内容框的</a:t>
            </a:r>
            <a:r>
              <a:rPr lang="en-US" altLang="zh-CN" dirty="0"/>
              <a:t>ID</a:t>
            </a:r>
            <a:r>
              <a:rPr lang="zh-CN" altLang="en-US" dirty="0"/>
              <a:t>值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每个超链接定义</a:t>
            </a:r>
            <a:r>
              <a:rPr lang="en-US" altLang="zh-CN" dirty="0"/>
              <a:t>data-toggle=“tab”</a:t>
            </a:r>
            <a:r>
              <a:rPr lang="zh-CN" altLang="en-US" dirty="0"/>
              <a:t>，激活标签页插件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FE4570-4148-42F9-AEF6-1DDD0DAA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79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A8C6E-747C-4FCE-A2C8-E6387CD2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警告框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463F82-7FCD-419E-88E4-576312CA6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需要</a:t>
            </a:r>
            <a:r>
              <a:rPr lang="en-US" altLang="zh-CN" dirty="0"/>
              <a:t>alert.js</a:t>
            </a:r>
            <a:r>
              <a:rPr lang="zh-CN" altLang="en-US" dirty="0"/>
              <a:t>的支持，需引入：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jQuery.js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util.js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alert.js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或：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jQuery3.4.1.js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bootstrap.min.js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7C4BC6-794F-4D04-8093-D2797D266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250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D3B8E-DF1C-430E-AC62-9168C672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选项卡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24F6B9-81E5-4A66-82A3-1E6EA04C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2" y="2104103"/>
            <a:ext cx="6064608" cy="46877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FD49B2-ED0A-45AD-A4A0-84EFA5F92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24963E-DB28-409E-AF6A-BF05D70CB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354" y="2104103"/>
            <a:ext cx="3238500" cy="17049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3A39419-759C-4DD0-8D3A-D83D1AF1F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354" y="3956869"/>
            <a:ext cx="37623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925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1B46D-5149-4AE2-8B25-33181EBE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选项卡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474915-6383-4C85-876F-DF6F8AD0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9EBCB5-4072-4939-AA01-4AFF98D07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496932"/>
            <a:ext cx="3924300" cy="1647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F4490B-C8A1-412E-845E-D02C621B2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343" y="2496932"/>
            <a:ext cx="44100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5923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72C9F-3C69-4B7A-B516-EE250E56D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选项卡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6F49FF-A8B3-4C88-B8D8-053A9AB47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调用选项卡：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data</a:t>
            </a:r>
            <a:r>
              <a:rPr lang="zh-CN" altLang="en-US" dirty="0"/>
              <a:t>属性调用：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如果导航包含框添加的是</a:t>
            </a:r>
            <a:r>
              <a:rPr lang="en-US" altLang="zh-CN" dirty="0"/>
              <a:t>nav-tabs</a:t>
            </a:r>
            <a:r>
              <a:rPr lang="zh-CN" altLang="en-US" dirty="0"/>
              <a:t>类，则给超链接元素添加</a:t>
            </a:r>
            <a:r>
              <a:rPr lang="en-US" altLang="zh-CN" dirty="0"/>
              <a:t>data-toggle=“tab”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如果导航包含框添加的是</a:t>
            </a:r>
            <a:r>
              <a:rPr lang="en-US" altLang="zh-CN" dirty="0"/>
              <a:t>nav-pills</a:t>
            </a:r>
            <a:r>
              <a:rPr lang="zh-CN" altLang="en-US" dirty="0"/>
              <a:t>类，则给超链接元素添加</a:t>
            </a:r>
            <a:r>
              <a:rPr lang="en-US" altLang="zh-CN" dirty="0"/>
              <a:t>data-toggle=“pill”</a:t>
            </a:r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FE4570-4148-42F9-AEF6-1DDD0DAA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774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72C9F-3C69-4B7A-B516-EE250E56D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选项卡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6F49FF-A8B3-4C88-B8D8-053A9AB47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调用选项卡：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JavaScript</a:t>
            </a:r>
            <a:r>
              <a:rPr lang="zh-CN" altLang="en-US" dirty="0"/>
              <a:t>调用：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给每个超链接单击事件中添加调用</a:t>
            </a:r>
            <a:r>
              <a:rPr lang="en-US" altLang="zh-CN" dirty="0"/>
              <a:t>tab(‘show’)</a:t>
            </a:r>
            <a:r>
              <a:rPr lang="zh-CN" altLang="en-US" dirty="0"/>
              <a:t>方法：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&lt;script&gt;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    $(“.nav-tabs a”).on(“click”, function(e) {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en-US" altLang="zh-CN" dirty="0" err="1"/>
              <a:t>e.preventDefault</a:t>
            </a:r>
            <a:r>
              <a:rPr lang="en-US" altLang="zh-CN" dirty="0"/>
              <a:t>();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        $(this).tab(“show”);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    })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&lt;/script&gt;</a:t>
            </a:r>
          </a:p>
          <a:p>
            <a:pPr lvl="2">
              <a:lnSpc>
                <a:spcPct val="150000"/>
              </a:lnSpc>
            </a:pPr>
            <a:r>
              <a:rPr lang="en-US" altLang="zh-CN" dirty="0" err="1"/>
              <a:t>preventDefault</a:t>
            </a:r>
            <a:r>
              <a:rPr lang="zh-CN" altLang="en-US" dirty="0"/>
              <a:t>方法阻止超链接默认行为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FE4570-4148-42F9-AEF6-1DDD0DAA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7158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672C9F-3C69-4B7A-B516-EE250E56D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选项卡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6F49FF-A8B3-4C88-B8D8-053A9AB47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事件：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show.bs.tab</a:t>
            </a:r>
            <a:r>
              <a:rPr lang="zh-CN" altLang="en-US" dirty="0"/>
              <a:t>：激活前触发，但必须在新选项卡被显示之前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shown.bs.tab</a:t>
            </a:r>
            <a:r>
              <a:rPr lang="zh-CN" altLang="en-US" dirty="0"/>
              <a:t>：激活后触发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hide.bs.tab</a:t>
            </a:r>
            <a:r>
              <a:rPr lang="zh-CN" altLang="en-US" dirty="0"/>
              <a:t>：切换选项卡时，旧选项卡开始隐藏时触发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hidde.bs.tab</a:t>
            </a:r>
            <a:r>
              <a:rPr lang="zh-CN" altLang="en-US" dirty="0"/>
              <a:t>：切换选项卡时，旧选项卡隐藏完成时触发</a:t>
            </a:r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FE4570-4148-42F9-AEF6-1DDD0DAA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0025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D9FF4-7C84-41CB-BAC6-22115230D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选项卡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587F0D-A4A6-414F-AD55-C715D9F01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0DC7CCD-DE46-4282-8C74-87E61E907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6" y="2054941"/>
            <a:ext cx="4542503" cy="46606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353E4E-5844-4E4C-BA86-F1754A06C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459" y="2054941"/>
            <a:ext cx="7440716" cy="167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024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插件概述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警告框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按钮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轮播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折叠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C64D65-1CF1-44D7-B85D-1E057C09CF08}"/>
              </a:ext>
            </a:extLst>
          </p:cNvPr>
          <p:cNvSpPr txBox="1">
            <a:spLocks/>
          </p:cNvSpPr>
          <p:nvPr/>
        </p:nvSpPr>
        <p:spPr>
          <a:xfrm>
            <a:off x="5716732" y="2095500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模态框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b="1" dirty="0"/>
              <a:t>下拉菜单</a:t>
            </a:r>
            <a:endParaRPr lang="en-US" altLang="zh-CN" b="1" dirty="0"/>
          </a:p>
          <a:p>
            <a:pPr>
              <a:lnSpc>
                <a:spcPct val="180000"/>
              </a:lnSpc>
            </a:pPr>
            <a:r>
              <a:rPr lang="zh-CN" altLang="en-US" dirty="0"/>
              <a:t>工具提示</a:t>
            </a:r>
            <a:endParaRPr lang="en-US" altLang="zh-CN" dirty="0"/>
          </a:p>
          <a:p>
            <a:pPr>
              <a:lnSpc>
                <a:spcPct val="190000"/>
              </a:lnSpc>
            </a:pPr>
            <a:r>
              <a:rPr lang="zh-CN" altLang="en-US" dirty="0"/>
              <a:t>弹窗</a:t>
            </a:r>
            <a:endParaRPr lang="en-US" altLang="zh-CN" dirty="0"/>
          </a:p>
          <a:p>
            <a:pPr>
              <a:lnSpc>
                <a:spcPct val="190000"/>
              </a:lnSpc>
            </a:pPr>
            <a:r>
              <a:rPr lang="zh-CN" altLang="en-US" dirty="0"/>
              <a:t>滚动监听</a:t>
            </a:r>
            <a:endParaRPr lang="en-US" altLang="zh-CN" dirty="0"/>
          </a:p>
          <a:p>
            <a:pPr>
              <a:lnSpc>
                <a:spcPct val="190000"/>
              </a:lnSpc>
            </a:pPr>
            <a:r>
              <a:rPr lang="zh-CN" altLang="en-US" dirty="0"/>
              <a:t>选项卡</a:t>
            </a:r>
            <a:endParaRPr lang="en-US" altLang="zh-CN" dirty="0"/>
          </a:p>
          <a:p>
            <a:pPr>
              <a:lnSpc>
                <a:spcPct val="19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案例：仿当当图书推荐区</a:t>
            </a:r>
          </a:p>
        </p:txBody>
      </p:sp>
    </p:spTree>
    <p:extLst>
      <p:ext uri="{BB962C8B-B14F-4D97-AF65-F5344CB8AC3E}">
        <p14:creationId xmlns:p14="http://schemas.microsoft.com/office/powerpoint/2010/main" val="2759409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CEC5B-AE1C-49EE-B3A9-24C9052A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案例：仿当当图书推荐区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F4FCC-C0C7-48AC-93EC-3C5AEAD0C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选项卡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网格系统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第一步：设计标签导航页，定制</a:t>
            </a:r>
            <a:r>
              <a:rPr lang="en-US" altLang="zh-CN" dirty="0"/>
              <a:t>nav-tabs</a:t>
            </a:r>
            <a:r>
              <a:rPr lang="zh-CN" altLang="en-US" dirty="0"/>
              <a:t>、</a:t>
            </a:r>
            <a:r>
              <a:rPr lang="en-US" altLang="zh-CN" dirty="0"/>
              <a:t>nav-item</a:t>
            </a:r>
            <a:r>
              <a:rPr lang="zh-CN" altLang="en-US" dirty="0"/>
              <a:t>样式，改变默认背景颜色、边框颜色和圆角样式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203DAF-8769-436A-8582-1D87B4513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8937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41208-10ED-4FD7-99A2-65F57F1D2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案例：仿当当图书推荐区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38FEC1-345E-4AEB-93D6-0159CBA12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074606"/>
            <a:ext cx="2937950" cy="46724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69D4FE-0C88-45E6-807C-6451725F4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17D180F-0A96-4E38-A612-5BF8710AA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337" y="3677725"/>
            <a:ext cx="73723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6409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CEC5B-AE1C-49EE-B3A9-24C9052A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案例：仿当当图书推荐区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F4FCC-C0C7-48AC-93EC-3C5AEAD0C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第二步：设计选项卡面板内容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203DAF-8769-436A-8582-1D87B4513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D6D609-28CD-47BD-A3B0-252A81EEA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3009896"/>
            <a:ext cx="2554492" cy="37327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695526-CFFE-4A99-B7AC-A525B4A73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182" y="3608746"/>
            <a:ext cx="73533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05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A8C6E-747C-4FCE-A2C8-E6387CD2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警告框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463F82-7FCD-419E-88E4-576312CA6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关闭警告框：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.data-dismiss=“alert”</a:t>
            </a:r>
            <a:r>
              <a:rPr lang="zh-CN" altLang="en-US" dirty="0"/>
              <a:t>用来关闭警告框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JavaScript</a:t>
            </a:r>
            <a:r>
              <a:rPr lang="zh-CN" altLang="en-US" dirty="0"/>
              <a:t>关闭警告框代码如下：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&lt;script&gt;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    $(function() {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        $(“.close”).click(function() {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            $(“.alert”).alert(“close”);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        })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    })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&lt;/script&gt;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BC84FA-A1DF-4C87-960B-789F13012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334" y="3408939"/>
            <a:ext cx="6527876" cy="19112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052487-6AE4-4E81-9A2B-988F6EF2C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654" y="6329363"/>
            <a:ext cx="7987321" cy="4551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62D0AF-10DE-49DE-BF17-EDA4822E5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978683E-3A62-41E0-94D2-BC10893F8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3775" y="58864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2890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CEC5B-AE1C-49EE-B3A9-24C9052A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案例：仿当当图书推荐区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F4FCC-C0C7-48AC-93EC-3C5AEAD0C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第三步：设置图书商品展示内容，使用</a:t>
            </a:r>
            <a:r>
              <a:rPr lang="en-US" altLang="zh-CN" dirty="0"/>
              <a:t>Bootstrap</a:t>
            </a:r>
            <a:r>
              <a:rPr lang="zh-CN" altLang="en-US" dirty="0"/>
              <a:t>网格系统进行布局，共设置</a:t>
            </a:r>
            <a:r>
              <a:rPr lang="en-US" altLang="zh-CN" dirty="0"/>
              <a:t>8</a:t>
            </a:r>
            <a:r>
              <a:rPr lang="zh-CN" altLang="en-US" dirty="0"/>
              <a:t>列，每列占</a:t>
            </a:r>
            <a:r>
              <a:rPr lang="en-US" altLang="zh-CN" dirty="0"/>
              <a:t>1/4</a:t>
            </a:r>
            <a:r>
              <a:rPr lang="zh-CN" altLang="en-US" dirty="0"/>
              <a:t>，呈两排显示，每列添加</a:t>
            </a:r>
            <a:r>
              <a:rPr lang="en-US" altLang="zh-CN" dirty="0"/>
              <a:t>border</a:t>
            </a:r>
            <a:r>
              <a:rPr lang="zh-CN" altLang="en-US" dirty="0"/>
              <a:t>类样式。在</a:t>
            </a:r>
            <a:r>
              <a:rPr lang="en-US" altLang="zh-CN" dirty="0"/>
              <a:t>row</a:t>
            </a:r>
            <a:r>
              <a:rPr lang="zh-CN" altLang="en-US" dirty="0"/>
              <a:t>上添加</a:t>
            </a:r>
            <a:r>
              <a:rPr lang="en-US" altLang="zh-CN" dirty="0"/>
              <a:t>no-gutters</a:t>
            </a:r>
            <a:r>
              <a:rPr lang="zh-CN" altLang="en-US" dirty="0"/>
              <a:t>删除网络默认边距；在网格没列中添加图像超链接、标题、价格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203DAF-8769-436A-8582-1D87B4513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2251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53C911-8DC1-49F1-8B4C-AF7D3595F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案例：仿当当图书推荐区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D3E160-6781-423B-8135-61E343E03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8" y="2015612"/>
            <a:ext cx="5438331" cy="47521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47B08A-101F-4C43-9D08-B0CC075AA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1DE8304-124D-463B-9A3A-446C88459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104" y="2015612"/>
            <a:ext cx="4718951" cy="47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4454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97DAD-AD5D-479A-B932-8FBF03D45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案例：仿当当图书推荐区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7711CD-82AA-4832-A900-F2EB5341E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127" y="2066618"/>
            <a:ext cx="6376067" cy="46929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5F9F4B-954A-456D-8F98-E5135916E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D783758-9063-4A82-9D4D-7987E5970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39" y="2066618"/>
            <a:ext cx="34480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0021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CEC5B-AE1C-49EE-B3A9-24C9052A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案例：仿当当图书推荐区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F4FCC-C0C7-48AC-93EC-3C5AEAD0C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第四步：设计样式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203DAF-8769-436A-8582-1D87B4513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E7DAA0-64DB-4609-BEA2-396FA973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4" y="2900516"/>
            <a:ext cx="2658352" cy="39222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0C7122-FEAA-4EB9-8C93-CB9659924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315" y="2058321"/>
            <a:ext cx="6572744" cy="471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0911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CEC5B-AE1C-49EE-B3A9-24C9052A8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案例：仿当当图书推荐区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6F4FCC-C0C7-48AC-93EC-3C5AEAD0C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第五步：</a:t>
            </a:r>
            <a:r>
              <a:rPr lang="en-US" altLang="zh-CN" dirty="0"/>
              <a:t>JavaScript</a:t>
            </a:r>
            <a:r>
              <a:rPr lang="zh-CN" altLang="en-US" dirty="0"/>
              <a:t>调用选项卡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203DAF-8769-436A-8582-1D87B4513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83BAFE-FD2E-4F2A-9CE6-80CB127CC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3" y="2966269"/>
            <a:ext cx="4114800" cy="17907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57DB307-8BC9-40DF-A585-713163527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168" y="2966269"/>
            <a:ext cx="7315200" cy="7715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8A63D0E-9F50-4657-A3EE-5E6181974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455" y="3864263"/>
            <a:ext cx="7286625" cy="7524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E628C6B-91B4-4277-9162-817CA0052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75" y="4864388"/>
            <a:ext cx="7315200" cy="7905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AAB5801-74F1-4D8B-91B7-C0FB2DB696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63" y="5816275"/>
            <a:ext cx="73152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2568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984599-EBFE-4678-8449-FC18ABCD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E3F9A7-13D9-4FCD-9DD1-768D2D599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完成课件所有练习和综合案例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完成课后作业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5EF114-634B-48F6-8D88-3DC6E9136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69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A8C6E-747C-4FCE-A2C8-E6387CD2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警告框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463F82-7FCD-419E-88E4-576312CA6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添加用户行为：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Bootstrap</a:t>
            </a:r>
            <a:r>
              <a:rPr lang="zh-CN" altLang="en-US" dirty="0"/>
              <a:t>为警告框提供了</a:t>
            </a:r>
            <a:r>
              <a:rPr lang="en-US" altLang="zh-CN" dirty="0"/>
              <a:t>2</a:t>
            </a:r>
            <a:r>
              <a:rPr lang="zh-CN" altLang="en-US" dirty="0"/>
              <a:t>个事件：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close.bs.alert</a:t>
            </a:r>
            <a:r>
              <a:rPr lang="zh-CN" altLang="en-US"/>
              <a:t>：调用</a:t>
            </a:r>
            <a:r>
              <a:rPr lang="en-US" altLang="zh-CN" dirty="0"/>
              <a:t>close</a:t>
            </a:r>
            <a:r>
              <a:rPr lang="zh-CN" altLang="en-US" dirty="0"/>
              <a:t>方法时，立即触发此事件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/>
              <a:t>closed.bs.alert</a:t>
            </a:r>
            <a:r>
              <a:rPr lang="zh-CN" altLang="en-US" dirty="0"/>
              <a:t>：调用</a:t>
            </a:r>
            <a:r>
              <a:rPr lang="en-US" altLang="zh-CN" dirty="0"/>
              <a:t>close</a:t>
            </a:r>
            <a:r>
              <a:rPr lang="zh-CN" altLang="en-US" dirty="0"/>
              <a:t>方法时，立即触发此事件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62D0AF-10DE-49DE-BF17-EDA4822E5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92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1E3AD-2FD1-4CB1-A8ED-7A8EBDFA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警告框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D66AE8-0F6B-4CFA-9512-7699B14D6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122539"/>
            <a:ext cx="6064051" cy="45633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160E31-5C9F-4CC4-A62A-03B2203F1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29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B2ED0-AC9F-4697-BB0B-5B85D50D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警告框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4B84EC-70C6-43F7-B492-7436B71E7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2638425"/>
            <a:ext cx="8924925" cy="15811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E1129F5-8AAD-4EE8-8DDB-327D8CC18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33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组件仅仅是开始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插件赋予组件更加丰富的“生命”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插件概述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警告框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按钮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轮播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折叠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C64D65-1CF1-44D7-B85D-1E057C09CF08}"/>
              </a:ext>
            </a:extLst>
          </p:cNvPr>
          <p:cNvSpPr txBox="1">
            <a:spLocks/>
          </p:cNvSpPr>
          <p:nvPr/>
        </p:nvSpPr>
        <p:spPr>
          <a:xfrm>
            <a:off x="5716732" y="2095500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模态框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下拉菜单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工具提示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弹窗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滚动监听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选项卡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案例：仿当当图书推荐区</a:t>
            </a:r>
          </a:p>
        </p:txBody>
      </p:sp>
    </p:spTree>
    <p:extLst>
      <p:ext uri="{BB962C8B-B14F-4D97-AF65-F5344CB8AC3E}">
        <p14:creationId xmlns:p14="http://schemas.microsoft.com/office/powerpoint/2010/main" val="748079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插件概述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警告框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按钮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轮播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折叠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C64D65-1CF1-44D7-B85D-1E057C09CF08}"/>
              </a:ext>
            </a:extLst>
          </p:cNvPr>
          <p:cNvSpPr txBox="1">
            <a:spLocks/>
          </p:cNvSpPr>
          <p:nvPr/>
        </p:nvSpPr>
        <p:spPr>
          <a:xfrm>
            <a:off x="5716732" y="2095500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模态框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下拉菜单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工具提示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弹窗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滚动监听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选项卡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案例：仿当当图书推荐区</a:t>
            </a:r>
          </a:p>
        </p:txBody>
      </p:sp>
    </p:spTree>
    <p:extLst>
      <p:ext uri="{BB962C8B-B14F-4D97-AF65-F5344CB8AC3E}">
        <p14:creationId xmlns:p14="http://schemas.microsoft.com/office/powerpoint/2010/main" val="1719240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FFBEB-3A70-4982-B5DF-982E7423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695D19-FDD8-4095-AE2F-08F10982A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可用在网页上多种场合：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工具栏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按钮组等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需要</a:t>
            </a:r>
            <a:r>
              <a:rPr lang="en-US" altLang="zh-CN" dirty="0"/>
              <a:t>button.js</a:t>
            </a:r>
            <a:r>
              <a:rPr lang="zh-CN" altLang="en-US" dirty="0"/>
              <a:t>，使用前先引入：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jQuery.js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button.js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bootstrap.min.css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B4A053-7A34-467F-823F-CB1742AB2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43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82451-84C9-447D-BC43-45634BD9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3C0E47-AC6E-4334-95E8-5C7D292C1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切换状态：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给</a:t>
            </a:r>
            <a:r>
              <a:rPr lang="en-US" altLang="zh-CN" dirty="0"/>
              <a:t>&lt;button&gt;</a:t>
            </a:r>
            <a:r>
              <a:rPr lang="zh-CN" altLang="en-US" dirty="0"/>
              <a:t>添加</a:t>
            </a:r>
            <a:r>
              <a:rPr lang="en-US" altLang="zh-CN" dirty="0"/>
              <a:t>data-toggle=“button”</a:t>
            </a:r>
            <a:r>
              <a:rPr lang="zh-CN" altLang="en-US" dirty="0"/>
              <a:t>，切换按钮</a:t>
            </a:r>
            <a:r>
              <a:rPr lang="en-US" altLang="zh-CN" dirty="0"/>
              <a:t>active</a:t>
            </a:r>
            <a:r>
              <a:rPr lang="zh-CN" altLang="en-US" dirty="0"/>
              <a:t>状态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如预先需切换按钮，须将</a:t>
            </a:r>
            <a:r>
              <a:rPr lang="en-US" altLang="zh-CN" dirty="0"/>
              <a:t>.active</a:t>
            </a:r>
            <a:r>
              <a:rPr lang="zh-CN" altLang="en-US" dirty="0"/>
              <a:t>添加到</a:t>
            </a:r>
            <a:r>
              <a:rPr lang="en-US" altLang="zh-CN" dirty="0"/>
              <a:t>&lt;button&gt;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627F89-4C73-481D-B043-A68BE0D7F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87" y="4136531"/>
            <a:ext cx="10344150" cy="1447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31E21B-9951-41B5-8E37-E12014848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B6F085-67B8-4BBD-A6B4-BE4D2385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631" y="5886450"/>
            <a:ext cx="876300" cy="409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EE1AAA-9706-4913-82A7-AC9D46B7A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285" y="5834062"/>
            <a:ext cx="8286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37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82451-84C9-447D-BC43-45634BD9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3C0E47-AC6E-4334-95E8-5C7D292C1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按钮式复选框和单选框：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button</a:t>
            </a:r>
            <a:r>
              <a:rPr lang="zh-CN" altLang="en-US" dirty="0"/>
              <a:t>样式也可作用于其它元素（</a:t>
            </a:r>
            <a:r>
              <a:rPr lang="en-US" altLang="zh-CN" dirty="0"/>
              <a:t>&lt;label&gt;</a:t>
            </a:r>
            <a:r>
              <a:rPr lang="zh-CN" altLang="en-US" dirty="0"/>
              <a:t>）上，实现单选、复选效果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添加</a:t>
            </a:r>
            <a:r>
              <a:rPr lang="en-US" altLang="zh-CN" dirty="0"/>
              <a:t>data-toggle=“buttons”</a:t>
            </a:r>
            <a:r>
              <a:rPr lang="zh-CN" altLang="en-US" dirty="0"/>
              <a:t>到</a:t>
            </a:r>
            <a:r>
              <a:rPr lang="en-US" altLang="zh-CN" dirty="0" err="1"/>
              <a:t>btn</a:t>
            </a:r>
            <a:r>
              <a:rPr lang="en-US" altLang="zh-CN" dirty="0"/>
              <a:t>-group</a:t>
            </a:r>
            <a:r>
              <a:rPr lang="zh-CN" altLang="en-US" dirty="0"/>
              <a:t>下的元素中，启用样式切换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预先选中的按钮需手动将</a:t>
            </a:r>
            <a:r>
              <a:rPr lang="en-US" altLang="zh-CN" dirty="0"/>
              <a:t>active</a:t>
            </a:r>
            <a:r>
              <a:rPr lang="zh-CN" altLang="en-US" dirty="0"/>
              <a:t>定义在</a:t>
            </a:r>
            <a:r>
              <a:rPr lang="en-US" altLang="zh-CN" dirty="0"/>
              <a:t>&lt;label&gt;</a:t>
            </a:r>
            <a:r>
              <a:rPr lang="zh-CN" altLang="en-US" dirty="0"/>
              <a:t>中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31E21B-9951-41B5-8E37-E1201484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10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82451-84C9-447D-BC43-45634BD9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3C0E47-AC6E-4334-95E8-5C7D292C1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按钮式复选框：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个复选框包含在按钮组</a:t>
            </a:r>
            <a:r>
              <a:rPr lang="en-US" altLang="zh-CN" dirty="0"/>
              <a:t>(</a:t>
            </a:r>
            <a:r>
              <a:rPr lang="en-US" altLang="zh-CN" dirty="0" err="1"/>
              <a:t>btn</a:t>
            </a:r>
            <a:r>
              <a:rPr lang="en-US" altLang="zh-CN" dirty="0"/>
              <a:t>-group)</a:t>
            </a:r>
            <a:r>
              <a:rPr lang="zh-CN" altLang="en-US" dirty="0"/>
              <a:t>容器中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容器添加</a:t>
            </a:r>
            <a:r>
              <a:rPr lang="en-US" altLang="zh-CN" dirty="0"/>
              <a:t>data-toggle=“button”</a:t>
            </a:r>
            <a:r>
              <a:rPr lang="zh-CN" altLang="en-US" dirty="0"/>
              <a:t>实现样式切换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单击将显示深色背景色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再次单击恢复浅色背景色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31E21B-9951-41B5-8E37-E12014848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3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22960-E8AE-4F5A-B33C-9BCEE22F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929CD9-2DA3-4053-B37B-AA995D3ED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D05B21A-42F5-487A-9749-832A4CC32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9" y="2054327"/>
            <a:ext cx="9020175" cy="3838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F6DBAE-A8E1-4AB8-A163-3B9B6D94C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622" y="2128222"/>
            <a:ext cx="19621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53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38DA3-E115-40A6-8672-4FB207FB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38BA8C-7EE7-473A-98B8-CAA40AB98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7B88BE4-75B6-430C-9216-5D5B238A8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上面例子中可用</a:t>
            </a:r>
            <a:r>
              <a:rPr lang="en-US" altLang="zh-CN" dirty="0" err="1"/>
              <a:t>btn</a:t>
            </a:r>
            <a:r>
              <a:rPr lang="en-US" altLang="zh-CN" dirty="0"/>
              <a:t>-group-toggle</a:t>
            </a:r>
            <a:r>
              <a:rPr lang="zh-CN" altLang="en-US" dirty="0"/>
              <a:t>替换</a:t>
            </a:r>
            <a:r>
              <a:rPr lang="en-US" altLang="zh-CN" dirty="0" err="1"/>
              <a:t>btn</a:t>
            </a:r>
            <a:r>
              <a:rPr lang="en-US" altLang="zh-CN" dirty="0"/>
              <a:t>-group</a:t>
            </a:r>
            <a:r>
              <a:rPr lang="zh-CN" altLang="en-US" dirty="0"/>
              <a:t>，可将复选框前面的选框去掉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D64411A-8606-4E8E-89D8-02115F5FA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34" y="4114408"/>
            <a:ext cx="17621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53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38DA3-E115-40A6-8672-4FB207FB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38BA8C-7EE7-473A-98B8-CAA40AB98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7B88BE4-75B6-430C-9216-5D5B238A8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按钮式单选框：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个单选框包含在按钮组</a:t>
            </a:r>
            <a:r>
              <a:rPr lang="en-US" altLang="zh-CN" dirty="0"/>
              <a:t>(</a:t>
            </a:r>
            <a:r>
              <a:rPr lang="en-US" altLang="zh-CN" dirty="0" err="1"/>
              <a:t>btn</a:t>
            </a:r>
            <a:r>
              <a:rPr lang="en-US" altLang="zh-CN" dirty="0"/>
              <a:t>-group)</a:t>
            </a:r>
            <a:r>
              <a:rPr lang="zh-CN" altLang="en-US" dirty="0"/>
              <a:t>容器中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容器添加</a:t>
            </a:r>
            <a:r>
              <a:rPr lang="en-US" altLang="zh-CN" dirty="0"/>
              <a:t>data-toggle=“button”</a:t>
            </a:r>
            <a:r>
              <a:rPr lang="zh-CN" altLang="en-US" dirty="0"/>
              <a:t>实现样式切换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单击将显示深色背景色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再次单击恢复浅色背景色</a:t>
            </a:r>
          </a:p>
        </p:txBody>
      </p:sp>
    </p:spTree>
    <p:extLst>
      <p:ext uri="{BB962C8B-B14F-4D97-AF65-F5344CB8AC3E}">
        <p14:creationId xmlns:p14="http://schemas.microsoft.com/office/powerpoint/2010/main" val="3422402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22960-E8AE-4F5A-B33C-9BCEE22F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929CD9-2DA3-4053-B37B-AA995D3ED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3CA1B74-24AE-41F6-97E8-474C62953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2" y="2077066"/>
            <a:ext cx="10353675" cy="38385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B06847-1634-46BD-B80E-EBE79FA45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298" y="6104772"/>
            <a:ext cx="19716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85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738DA3-E115-40A6-8672-4FB207FB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38BA8C-7EE7-473A-98B8-CAA40AB98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7B88BE4-75B6-430C-9216-5D5B238A8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同样上面例子中可用</a:t>
            </a:r>
            <a:r>
              <a:rPr lang="en-US" altLang="zh-CN" dirty="0" err="1"/>
              <a:t>btn</a:t>
            </a:r>
            <a:r>
              <a:rPr lang="en-US" altLang="zh-CN" dirty="0"/>
              <a:t>-group-toggle</a:t>
            </a:r>
            <a:r>
              <a:rPr lang="zh-CN" altLang="en-US" dirty="0"/>
              <a:t>替换</a:t>
            </a:r>
            <a:r>
              <a:rPr lang="en-US" altLang="zh-CN" dirty="0" err="1"/>
              <a:t>btn</a:t>
            </a:r>
            <a:r>
              <a:rPr lang="en-US" altLang="zh-CN" dirty="0"/>
              <a:t>-group</a:t>
            </a:r>
            <a:r>
              <a:rPr lang="zh-CN" altLang="en-US" dirty="0"/>
              <a:t>，可将单选框前面的选框去掉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EA618C-DE72-4F9A-A9F9-603C2391C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635" y="3926604"/>
            <a:ext cx="18002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1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9650C-F926-43FD-AC3C-50FB53FE9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插件概述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E03908-E71F-461A-B710-71CB98B7D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安装插件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调用插件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事件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7328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插件概述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警告框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按钮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轮播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折叠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C64D65-1CF1-44D7-B85D-1E057C09CF08}"/>
              </a:ext>
            </a:extLst>
          </p:cNvPr>
          <p:cNvSpPr txBox="1">
            <a:spLocks/>
          </p:cNvSpPr>
          <p:nvPr/>
        </p:nvSpPr>
        <p:spPr>
          <a:xfrm>
            <a:off x="5716732" y="2095500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模态框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下拉菜单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工具提示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弹窗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滚动监听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选项卡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案例：仿当当图书推荐区</a:t>
            </a:r>
          </a:p>
        </p:txBody>
      </p:sp>
    </p:spTree>
    <p:extLst>
      <p:ext uri="{BB962C8B-B14F-4D97-AF65-F5344CB8AC3E}">
        <p14:creationId xmlns:p14="http://schemas.microsoft.com/office/powerpoint/2010/main" val="338095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68411-EFC7-42B1-9AEE-6007381C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2B512-7E21-44C8-B98D-FB30FE6E2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一个循环滚动的幻灯片组件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内容可以是：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图像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内嵌框架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视频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许多网站中必不可少的一个元素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DC8D93-AC2A-45E5-A625-6F08663C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063" y="2893377"/>
            <a:ext cx="8597246" cy="26299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E0F78B-7318-4BA6-839A-8997F9C85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29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68411-EFC7-42B1-9AEE-6007381C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2B512-7E21-44C8-B98D-FB30FE6E2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7336"/>
            <a:ext cx="9613861" cy="4703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需要</a:t>
            </a:r>
            <a:r>
              <a:rPr lang="en-US" altLang="zh-CN" dirty="0"/>
              <a:t>carousel.js</a:t>
            </a:r>
            <a:r>
              <a:rPr lang="zh-CN" altLang="en-US" dirty="0"/>
              <a:t>支持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先引入：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jQuery.js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util.js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carousel.js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或引入：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jQuery.js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Bootstrap.min.js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E0F78B-7318-4BA6-839A-8997F9C8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96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68411-EFC7-42B1-9AEE-6007381C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2B512-7E21-44C8-B98D-FB30FE6E2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7336"/>
            <a:ext cx="9613861" cy="4703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轮播结构：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图文部分：展示内容的图片和文字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指示图标：计算当前切换的额图片索引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控制按钮：控制幻灯片的显示对象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E0F78B-7318-4BA6-839A-8997F9C8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317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68411-EFC7-42B1-9AEE-6007381C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2B512-7E21-44C8-B98D-FB30FE6E2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7336"/>
            <a:ext cx="9613861" cy="4703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步骤：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、定义轮播容器</a:t>
            </a:r>
            <a:r>
              <a:rPr lang="en-US" altLang="zh-CN" dirty="0"/>
              <a:t>&lt;div&gt;</a:t>
            </a:r>
            <a:r>
              <a:rPr lang="zh-CN" altLang="en-US" dirty="0"/>
              <a:t>，添加</a:t>
            </a:r>
            <a:r>
              <a:rPr lang="en-US" altLang="zh-CN" dirty="0" err="1"/>
              <a:t>carousle</a:t>
            </a:r>
            <a:r>
              <a:rPr lang="zh-CN" altLang="en-US" dirty="0"/>
              <a:t>类定义轮播样式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E0F78B-7318-4BA6-839A-8997F9C8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DFF5C0-46FC-4A57-9F84-2CD51529C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912" y="3530583"/>
            <a:ext cx="48387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4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68411-EFC7-42B1-9AEE-6007381C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2B512-7E21-44C8-B98D-FB30FE6E2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7336"/>
            <a:ext cx="9613861" cy="4703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步骤：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、设置指示图标容器</a:t>
            </a:r>
            <a:r>
              <a:rPr lang="en-US" altLang="zh-CN" dirty="0"/>
              <a:t>&lt;</a:t>
            </a:r>
            <a:r>
              <a:rPr lang="en-US" altLang="zh-CN" dirty="0" err="1"/>
              <a:t>ol</a:t>
            </a:r>
            <a:r>
              <a:rPr lang="en-US" altLang="zh-CN" dirty="0"/>
              <a:t> class=“carousel-indicators”&gt;</a:t>
            </a:r>
            <a:r>
              <a:rPr lang="zh-CN" altLang="en-US" dirty="0"/>
              <a:t>，指示图片播放顺序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E0F78B-7318-4BA6-839A-8997F9C8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B91118-DDF0-47E4-9D0E-50BC554E0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679" y="3359379"/>
            <a:ext cx="91821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60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68411-EFC7-42B1-9AEE-6007381C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2B512-7E21-44C8-B98D-FB30FE6E2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7336"/>
            <a:ext cx="9613861" cy="4703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步骤：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、设置指示图标容器</a:t>
            </a:r>
            <a:r>
              <a:rPr lang="en-US" altLang="zh-CN" dirty="0"/>
              <a:t>&lt;</a:t>
            </a:r>
            <a:r>
              <a:rPr lang="en-US" altLang="zh-CN" dirty="0" err="1"/>
              <a:t>ol</a:t>
            </a:r>
            <a:r>
              <a:rPr lang="en-US" altLang="zh-CN" dirty="0"/>
              <a:t> class=“carousel-indicators”&gt;</a:t>
            </a:r>
            <a:r>
              <a:rPr lang="zh-CN" altLang="en-US" dirty="0"/>
              <a:t>，指示图片播放顺序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指示图标用</a:t>
            </a:r>
            <a:r>
              <a:rPr lang="en-US" altLang="zh-CN" dirty="0"/>
              <a:t>&lt;li&gt;</a:t>
            </a:r>
            <a:r>
              <a:rPr lang="zh-CN" altLang="en-US" dirty="0"/>
              <a:t>表示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&lt;li&gt;</a:t>
            </a:r>
            <a:r>
              <a:rPr lang="zh-CN" altLang="en-US" dirty="0"/>
              <a:t>个数应同幻灯片个数一致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data-target=“#</a:t>
            </a:r>
            <a:r>
              <a:rPr lang="en-US" altLang="zh-CN" dirty="0" err="1"/>
              <a:t>myCarousel</a:t>
            </a:r>
            <a:r>
              <a:rPr lang="en-US" altLang="zh-CN" dirty="0"/>
              <a:t>”</a:t>
            </a:r>
            <a:r>
              <a:rPr lang="zh-CN" altLang="en-US" dirty="0"/>
              <a:t>指定目标包含容器为</a:t>
            </a:r>
            <a:r>
              <a:rPr lang="en-US" altLang="zh-CN" dirty="0"/>
              <a:t>&lt;div id=“</a:t>
            </a:r>
            <a:r>
              <a:rPr lang="en-US" altLang="zh-CN" dirty="0" err="1"/>
              <a:t>myCarousel</a:t>
            </a:r>
            <a:r>
              <a:rPr lang="en-US" altLang="zh-CN" dirty="0"/>
              <a:t>”&gt;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data-slide-to</a:t>
            </a:r>
            <a:r>
              <a:rPr lang="zh-CN" altLang="en-US" dirty="0"/>
              <a:t>定义播放顺序下标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E0F78B-7318-4BA6-839A-8997F9C8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19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68411-EFC7-42B1-9AEE-6007381C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2B512-7E21-44C8-B98D-FB30FE6E2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7336"/>
            <a:ext cx="9613861" cy="4703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步骤：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、设置轮播图片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每个图片放在</a:t>
            </a:r>
            <a:r>
              <a:rPr lang="en-US" altLang="zh-CN" dirty="0"/>
              <a:t>&lt;div class=“carousel-item”&gt;</a:t>
            </a:r>
            <a:r>
              <a:rPr lang="zh-CN" altLang="en-US" dirty="0"/>
              <a:t>里，默认显示的图片添加</a:t>
            </a:r>
            <a:r>
              <a:rPr lang="en-US" altLang="zh-CN" dirty="0"/>
              <a:t>active</a:t>
            </a:r>
            <a:r>
              <a:rPr lang="zh-CN" altLang="en-US" dirty="0"/>
              <a:t>类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猜猜代码该写在哪里？</a:t>
            </a:r>
            <a:r>
              <a:rPr lang="en-US" altLang="zh-CN" dirty="0"/>
              <a:t>&lt;</a:t>
            </a:r>
            <a:r>
              <a:rPr lang="en-US" altLang="zh-CN" dirty="0" err="1"/>
              <a:t>ol</a:t>
            </a:r>
            <a:r>
              <a:rPr lang="en-US" altLang="zh-CN" dirty="0"/>
              <a:t>&gt;</a:t>
            </a:r>
            <a:r>
              <a:rPr lang="zh-CN" altLang="en-US" dirty="0"/>
              <a:t>？</a:t>
            </a:r>
            <a:r>
              <a:rPr lang="en-US" altLang="zh-CN" dirty="0"/>
              <a:t>&lt;li&gt;</a:t>
            </a:r>
            <a:r>
              <a:rPr lang="zh-CN" altLang="en-US" dirty="0"/>
              <a:t>？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呵呵，看代码吧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E0F78B-7318-4BA6-839A-8997F9C8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80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68411-EFC7-42B1-9AEE-6007381C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2B512-7E21-44C8-B98D-FB30FE6E2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7336"/>
            <a:ext cx="9613861" cy="4703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步骤：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、设置轮播图片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E0F78B-7318-4BA6-839A-8997F9C8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F6AB4B1-5367-499C-890E-1FEEB0C32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884" y="2090295"/>
            <a:ext cx="7497648" cy="449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18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68411-EFC7-42B1-9AEE-6007381C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2B512-7E21-44C8-B98D-FB30FE6E2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7336"/>
            <a:ext cx="9613861" cy="4703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步骤：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、设置轮播图片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E0F78B-7318-4BA6-839A-8997F9C8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ADE7A1-17F2-49AC-9E4B-9A08F093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844" y="2751972"/>
            <a:ext cx="4876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31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安装插件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AB4783-134C-4065-84A2-58867D6DE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单个引入：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*.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文件，但某些插件和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组件依赖于其它插件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单个引入每个插件时，要确保在文档中检查插件之间的依赖关系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插件都依赖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util.js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，单独使用某个插件，引用时必须包含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util.js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bootstrap.js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bootstrap.min.js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则不需要，因为其中已包含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36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68411-EFC7-42B1-9AEE-6007381C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A2B512-7E21-44C8-B98D-FB30FE6E2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7336"/>
            <a:ext cx="9613861" cy="4703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步骤：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、给图片添加文字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在每个</a:t>
            </a:r>
            <a:r>
              <a:rPr lang="en-US" altLang="zh-CN" dirty="0"/>
              <a:t>&lt;div class=“carousel-item”&gt;</a:t>
            </a:r>
            <a:r>
              <a:rPr lang="zh-CN" altLang="en-US" dirty="0"/>
              <a:t>中添加</a:t>
            </a:r>
            <a:r>
              <a:rPr lang="en-US" altLang="zh-CN" dirty="0"/>
              <a:t>&lt;div class=“carousel-caption”&gt;</a:t>
            </a:r>
            <a:r>
              <a:rPr lang="zh-CN" altLang="en-US" dirty="0"/>
              <a:t>设置轮播图片描述文本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E0F78B-7318-4BA6-839A-8997F9C8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16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2A6D1-332A-4554-B285-4D1A3883A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4C5298-941E-4C7D-A84E-939D81483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步骤：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、给图片添加文字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A5EBBE-843D-42D2-88E9-58EF2D1D2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7B6C01-0F28-4E39-9A91-24622AA1F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115" y="2010266"/>
            <a:ext cx="6837772" cy="476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15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2A6D1-332A-4554-B285-4D1A3883A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4C5298-941E-4C7D-A84E-939D81483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步骤：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4</a:t>
            </a:r>
            <a:r>
              <a:rPr lang="zh-CN" altLang="en-US" dirty="0"/>
              <a:t>、给图片添加文字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A5EBBE-843D-42D2-88E9-58EF2D1D2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D327AE-9E9D-4601-89E8-520F42E23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509" y="2828172"/>
            <a:ext cx="48101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48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2A6D1-332A-4554-B285-4D1A3883A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4C5298-941E-4C7D-A84E-939D81483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步骤：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5</a:t>
            </a:r>
            <a:r>
              <a:rPr lang="zh-CN" altLang="en-US" dirty="0"/>
              <a:t>、设置左右控制按钮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猜猜代码该写在哪里？</a:t>
            </a:r>
            <a:r>
              <a:rPr lang="en-US" altLang="zh-CN" dirty="0"/>
              <a:t>&lt;</a:t>
            </a:r>
            <a:r>
              <a:rPr lang="en-US" altLang="zh-CN" dirty="0" err="1"/>
              <a:t>ol</a:t>
            </a:r>
            <a:r>
              <a:rPr lang="en-US" altLang="zh-CN" dirty="0"/>
              <a:t>&gt;</a:t>
            </a:r>
            <a:r>
              <a:rPr lang="zh-CN" altLang="en-US" dirty="0"/>
              <a:t>？</a:t>
            </a:r>
            <a:r>
              <a:rPr lang="en-US" altLang="zh-CN" dirty="0"/>
              <a:t>&lt;li&gt;</a:t>
            </a:r>
            <a:r>
              <a:rPr lang="zh-CN" altLang="en-US" dirty="0"/>
              <a:t>？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继续看代码吧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A5EBBE-843D-42D2-88E9-58EF2D1D2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87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AB72F-28B4-43ED-B035-1791548E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8FD78E-3540-4CBA-879E-ACCE79890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步骤：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5</a:t>
            </a:r>
            <a:r>
              <a:rPr lang="zh-CN" altLang="en-US" dirty="0"/>
              <a:t>、设置左右控制按钮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301DDF-C526-461E-AC52-803211BB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F442B8C-C364-49D0-A656-E11CC0476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188" y="2073897"/>
            <a:ext cx="5968237" cy="47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00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AB72F-28B4-43ED-B035-1791548E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8FD78E-3540-4CBA-879E-ACCE79890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步骤：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5</a:t>
            </a:r>
            <a:r>
              <a:rPr lang="zh-CN" altLang="en-US" dirty="0"/>
              <a:t>、设置左右控制按钮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此处是不是有问题？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301DDF-C526-461E-AC52-803211BB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0D9082-D237-4B07-ABE2-81C295BD8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023" y="2179143"/>
            <a:ext cx="58578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48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AB72F-28B4-43ED-B035-1791548E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8FD78E-3540-4CBA-879E-ACCE79890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步骤：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5</a:t>
            </a:r>
            <a:r>
              <a:rPr lang="zh-CN" altLang="en-US" dirty="0"/>
              <a:t>、设置左右控制按钮：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carousel-control-</a:t>
            </a:r>
            <a:r>
              <a:rPr lang="en-US" altLang="zh-CN" dirty="0" err="1"/>
              <a:t>prev</a:t>
            </a:r>
            <a:r>
              <a:rPr lang="en-US" altLang="zh-CN" dirty="0"/>
              <a:t>-icon</a:t>
            </a:r>
            <a:r>
              <a:rPr lang="zh-CN" altLang="en-US" dirty="0"/>
              <a:t>和</a:t>
            </a:r>
            <a:r>
              <a:rPr lang="en-US" altLang="zh-CN" dirty="0"/>
              <a:t>carousel-control-next-icon</a:t>
            </a:r>
            <a:r>
              <a:rPr lang="zh-CN" altLang="en-US" dirty="0"/>
              <a:t>设计左右箭头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 err="1"/>
              <a:t>href</a:t>
            </a:r>
            <a:r>
              <a:rPr lang="en-US" altLang="zh-CN" dirty="0"/>
              <a:t>=“#”</a:t>
            </a:r>
            <a:r>
              <a:rPr lang="zh-CN" altLang="en-US" dirty="0"/>
              <a:t>绑定轮播框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data-slide=“</a:t>
            </a:r>
            <a:r>
              <a:rPr lang="en-US" altLang="zh-CN" dirty="0" err="1"/>
              <a:t>prev</a:t>
            </a:r>
            <a:r>
              <a:rPr lang="en-US" altLang="zh-CN" dirty="0"/>
              <a:t>”</a:t>
            </a:r>
            <a:r>
              <a:rPr lang="zh-CN" altLang="en-US" dirty="0"/>
              <a:t>和</a:t>
            </a:r>
            <a:r>
              <a:rPr lang="en-US" altLang="zh-CN" dirty="0"/>
              <a:t>data-slide=“next”</a:t>
            </a:r>
            <a:r>
              <a:rPr lang="zh-CN" altLang="en-US" dirty="0"/>
              <a:t>激活按钮行为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301DDF-C526-461E-AC52-803211BB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93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AB72F-28B4-43ED-B035-1791548E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8FD78E-3540-4CBA-879E-ACCE79890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轮播风格：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刚刚使用</a:t>
            </a:r>
            <a:r>
              <a:rPr lang="en-US" altLang="zh-CN" dirty="0"/>
              <a:t>slide</a:t>
            </a:r>
            <a:r>
              <a:rPr lang="zh-CN" altLang="en-US" dirty="0"/>
              <a:t>类实现图片切换时的滑动效果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在此基础上添加</a:t>
            </a:r>
            <a:r>
              <a:rPr lang="en-US" altLang="zh-CN" dirty="0"/>
              <a:t>carousel-fade</a:t>
            </a:r>
            <a:r>
              <a:rPr lang="zh-CN" altLang="en-US" dirty="0"/>
              <a:t>类，实现交叉淡入淡出效果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同时使用</a:t>
            </a:r>
            <a:r>
              <a:rPr lang="en-US" altLang="zh-CN" dirty="0"/>
              <a:t>data-interval</a:t>
            </a:r>
            <a:r>
              <a:rPr lang="zh-CN" altLang="en-US" dirty="0"/>
              <a:t>设置图片循环播放的额间隔时间：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可用在轮播容器上（此时，每个幻灯片的间隔时间相同）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也可分别为每个轮播项目设置间隔时间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301DDF-C526-461E-AC52-803211BB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5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AB72F-28B4-43ED-B035-1791548E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8FD78E-3540-4CBA-879E-ACCE79890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轮播风格：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301DDF-C526-461E-AC52-803211BB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320E39C-D7DE-486D-8D56-BBE4B1B49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96" y="2104104"/>
            <a:ext cx="7667555" cy="458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219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AB72F-28B4-43ED-B035-1791548E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8FD78E-3540-4CBA-879E-ACCE79890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轮播风格：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301DDF-C526-461E-AC52-803211BB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D36951-8052-4F27-A7DF-A94E5BC98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281" y="2798268"/>
            <a:ext cx="39338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77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C8E7C-186B-46A2-BD4B-AA65C349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安装插件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AB4783-134C-4065-84A2-58867D6DE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全部引入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bootstrap.js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bootstrap.min.js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已包含所有插件，使用时只需选择一个引入即可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无论哪种引入，所有插件都依赖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必须在所有插件之前引入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61AE84-7F01-4CFA-834A-CFCBD220E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758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AB72F-28B4-43ED-B035-1791548E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8FD78E-3540-4CBA-879E-ACCE79890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插件调用：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data</a:t>
            </a:r>
            <a:r>
              <a:rPr lang="zh-CN" altLang="en-US" dirty="0"/>
              <a:t>属性调用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JavaScript</a:t>
            </a:r>
            <a:r>
              <a:rPr lang="zh-CN" altLang="en-US" dirty="0"/>
              <a:t>调用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301DDF-C526-461E-AC52-803211BB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08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AB72F-28B4-43ED-B035-1791548E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8FD78E-3540-4CBA-879E-ACCE79890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data</a:t>
            </a:r>
            <a:r>
              <a:rPr lang="zh-CN" altLang="en-US" dirty="0"/>
              <a:t>属性调用：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data-ride=“carousel”</a:t>
            </a:r>
            <a:r>
              <a:rPr lang="zh-CN" altLang="en-US" dirty="0"/>
              <a:t>轮播在加载页面时自动播放图片，如果轮播容器中不使用，则需在</a:t>
            </a:r>
            <a:r>
              <a:rPr lang="en-US" altLang="zh-CN" dirty="0"/>
              <a:t>JavaScript</a:t>
            </a:r>
            <a:r>
              <a:rPr lang="zh-CN" altLang="en-US" dirty="0"/>
              <a:t>脚本初始化它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data-slide-to</a:t>
            </a:r>
            <a:r>
              <a:rPr lang="zh-CN" altLang="en-US" dirty="0"/>
              <a:t>传递某个帧的小标，直接跳转到指定帧</a:t>
            </a:r>
            <a:r>
              <a:rPr lang="en-US" altLang="zh-CN" dirty="0"/>
              <a:t>(</a:t>
            </a:r>
            <a:r>
              <a:rPr lang="zh-CN" altLang="en-US" dirty="0"/>
              <a:t>下标从</a:t>
            </a:r>
            <a:r>
              <a:rPr lang="en-US" altLang="zh-CN" dirty="0"/>
              <a:t>0</a:t>
            </a:r>
            <a:r>
              <a:rPr lang="zh-CN" altLang="en-US" dirty="0"/>
              <a:t>开始</a:t>
            </a:r>
            <a:r>
              <a:rPr lang="en-US" altLang="zh-CN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data-slide</a:t>
            </a:r>
            <a:r>
              <a:rPr lang="zh-CN" altLang="en-US" dirty="0"/>
              <a:t>改变当前轮播的帧，包括</a:t>
            </a:r>
            <a:r>
              <a:rPr lang="en-US" altLang="zh-CN" dirty="0" err="1"/>
              <a:t>prev</a:t>
            </a:r>
            <a:r>
              <a:rPr lang="zh-CN" altLang="en-US" dirty="0"/>
              <a:t>和</a:t>
            </a:r>
            <a:r>
              <a:rPr lang="en-US" altLang="zh-CN" dirty="0"/>
              <a:t>next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301DDF-C526-461E-AC52-803211BB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23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AB72F-28B4-43ED-B035-1791548E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8FD78E-3540-4CBA-879E-ACCE79890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217624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JavaScript</a:t>
            </a:r>
            <a:r>
              <a:rPr lang="zh-CN" altLang="en-US" dirty="0"/>
              <a:t>调用：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脚本初始化：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$(‘.carousel’).carousel()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参数：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301DDF-C526-461E-AC52-803211BB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DFA8CBC-C27E-4D14-A813-8A4FB800D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12108"/>
              </p:ext>
            </p:extLst>
          </p:nvPr>
        </p:nvGraphicFramePr>
        <p:xfrm>
          <a:off x="1166207" y="4389120"/>
          <a:ext cx="9481572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309">
                  <a:extLst>
                    <a:ext uri="{9D8B030D-6E8A-4147-A177-3AD203B41FA5}">
                      <a16:colId xmlns:a16="http://schemas.microsoft.com/office/drawing/2014/main" val="999085805"/>
                    </a:ext>
                  </a:extLst>
                </a:gridCol>
                <a:gridCol w="1809136">
                  <a:extLst>
                    <a:ext uri="{9D8B030D-6E8A-4147-A177-3AD203B41FA5}">
                      <a16:colId xmlns:a16="http://schemas.microsoft.com/office/drawing/2014/main" val="3729119705"/>
                    </a:ext>
                  </a:extLst>
                </a:gridCol>
                <a:gridCol w="1140542">
                  <a:extLst>
                    <a:ext uri="{9D8B030D-6E8A-4147-A177-3AD203B41FA5}">
                      <a16:colId xmlns:a16="http://schemas.microsoft.com/office/drawing/2014/main" val="1774983256"/>
                    </a:ext>
                  </a:extLst>
                </a:gridCol>
                <a:gridCol w="5299585">
                  <a:extLst>
                    <a:ext uri="{9D8B030D-6E8A-4147-A177-3AD203B41FA5}">
                      <a16:colId xmlns:a16="http://schemas.microsoft.com/office/drawing/2014/main" val="1691916769"/>
                    </a:ext>
                  </a:extLst>
                </a:gridCol>
              </a:tblGrid>
              <a:tr h="33863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Type</a:t>
                      </a:r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默认值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702258"/>
                  </a:ext>
                </a:extLst>
              </a:tr>
              <a:tr h="3386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interval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number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自动循环延迟时间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600874"/>
                  </a:ext>
                </a:extLst>
              </a:tr>
              <a:tr h="3386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keyboard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boolean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对键盘作出反应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523698"/>
                  </a:ext>
                </a:extLst>
              </a:tr>
              <a:tr h="3386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pause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string|Boolean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”hover”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鼠标在动画上暂停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281272"/>
                  </a:ext>
                </a:extLst>
              </a:tr>
              <a:tr h="58449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ride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手动循环第一个项目后自动播放；</a:t>
                      </a:r>
                      <a:r>
                        <a:rPr lang="en-US" altLang="zh-CN" dirty="0"/>
                        <a:t>”carousel”</a:t>
                      </a:r>
                      <a:r>
                        <a:rPr lang="zh-CN" altLang="en-US" dirty="0"/>
                        <a:t>自动播放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540772"/>
                  </a:ext>
                </a:extLst>
              </a:tr>
              <a:tr h="3386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wrap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boolean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是否循环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14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878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AB72F-28B4-43ED-B035-1791548E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8FD78E-3540-4CBA-879E-ACCE79890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217624"/>
            <a:ext cx="9613861" cy="359931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JavaScript</a:t>
            </a:r>
            <a:r>
              <a:rPr lang="zh-CN" altLang="en-US" dirty="0"/>
              <a:t>调用：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&lt;script&gt;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    $(“.carousel”).carousel({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        interval:3000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    })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&lt;/script&gt;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定义轮播速度为</a:t>
            </a:r>
            <a:r>
              <a:rPr lang="en-US" altLang="zh-CN" dirty="0"/>
              <a:t>3</a:t>
            </a:r>
            <a:r>
              <a:rPr lang="zh-CN" altLang="en-US" dirty="0"/>
              <a:t>秒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301DDF-C526-461E-AC52-803211BB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448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AB72F-28B4-43ED-B035-1791548E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8FD78E-3540-4CBA-879E-ACCE79890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217624"/>
            <a:ext cx="9613861" cy="35993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JavaScript</a:t>
            </a:r>
            <a:r>
              <a:rPr lang="zh-CN" altLang="en-US" dirty="0"/>
              <a:t>调用：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参数：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.carousel(‘cycle’)</a:t>
            </a:r>
            <a:r>
              <a:rPr lang="zh-CN" altLang="en-US" dirty="0"/>
              <a:t>从左到右循环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.carousel(‘pause’)</a:t>
            </a:r>
            <a:r>
              <a:rPr lang="zh-CN" altLang="en-US" dirty="0"/>
              <a:t>通过事件停止播放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.carousel(number)</a:t>
            </a:r>
            <a:r>
              <a:rPr lang="zh-CN" altLang="en-US" dirty="0"/>
              <a:t>循环到指定帧，从</a:t>
            </a:r>
            <a:r>
              <a:rPr lang="en-US" altLang="zh-CN" dirty="0"/>
              <a:t>0</a:t>
            </a:r>
            <a:r>
              <a:rPr lang="zh-CN" altLang="en-US" dirty="0"/>
              <a:t>开始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.carousel(‘</a:t>
            </a:r>
            <a:r>
              <a:rPr lang="en-US" altLang="zh-CN" dirty="0" err="1"/>
              <a:t>prev</a:t>
            </a:r>
            <a:r>
              <a:rPr lang="en-US" altLang="zh-CN" dirty="0"/>
              <a:t>’)</a:t>
            </a:r>
            <a:r>
              <a:rPr lang="zh-CN" altLang="en-US" dirty="0"/>
              <a:t>指向前一帧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.carousel(‘next’)</a:t>
            </a:r>
            <a:r>
              <a:rPr lang="zh-CN" altLang="en-US" dirty="0"/>
              <a:t>指向后一帧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.carousel(‘dispose’)</a:t>
            </a:r>
            <a:r>
              <a:rPr lang="zh-CN" altLang="en-US" dirty="0"/>
              <a:t>销毁轮播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301DDF-C526-461E-AC52-803211BB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51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8AB72F-28B4-43ED-B035-1791548E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轮播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8FD78E-3540-4CBA-879E-ACCE79890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74606"/>
            <a:ext cx="9613861" cy="46408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事件：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slide.bs.carousel</a:t>
            </a:r>
            <a:r>
              <a:rPr lang="zh-CN" altLang="en-US" dirty="0"/>
              <a:t>调用</a:t>
            </a:r>
            <a:r>
              <a:rPr lang="en-US" altLang="zh-CN" dirty="0"/>
              <a:t>slide</a:t>
            </a:r>
            <a:r>
              <a:rPr lang="zh-CN" altLang="en-US" dirty="0"/>
              <a:t>方法时触发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slid.bs.carousel</a:t>
            </a:r>
            <a:r>
              <a:rPr lang="zh-CN" altLang="en-US" dirty="0"/>
              <a:t>完成切换后触发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$(“.carousel”).on(‘</a:t>
            </a:r>
            <a:r>
              <a:rPr lang="en-US" altLang="zh-CN" dirty="0" err="1"/>
              <a:t>slide.bs.carousel</a:t>
            </a:r>
            <a:r>
              <a:rPr lang="en-US" altLang="zh-CN" dirty="0"/>
              <a:t>’, function(e) {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    </a:t>
            </a:r>
            <a:r>
              <a:rPr lang="zh-CN" altLang="en-US" dirty="0"/>
              <a:t>定义幻灯片滑动时的效果</a:t>
            </a:r>
            <a:r>
              <a:rPr lang="en-US" altLang="zh-CN" dirty="0"/>
              <a:t>…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}).on(‘</a:t>
            </a:r>
            <a:r>
              <a:rPr lang="en-US" altLang="zh-CN" dirty="0" err="1"/>
              <a:t>slid.bs.carousel</a:t>
            </a:r>
            <a:r>
              <a:rPr lang="en-US" altLang="zh-CN" dirty="0"/>
              <a:t>’, function(e) {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    定义幻灯片切换完成时的效果</a:t>
            </a:r>
            <a:r>
              <a:rPr lang="en-US" altLang="zh-CN" dirty="0"/>
              <a:t>…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})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301DDF-C526-461E-AC52-803211BB2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439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插件概述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警告框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按钮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轮播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折叠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C64D65-1CF1-44D7-B85D-1E057C09CF08}"/>
              </a:ext>
            </a:extLst>
          </p:cNvPr>
          <p:cNvSpPr txBox="1">
            <a:spLocks/>
          </p:cNvSpPr>
          <p:nvPr/>
        </p:nvSpPr>
        <p:spPr>
          <a:xfrm>
            <a:off x="5716732" y="2095500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模态框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下拉菜单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工具提示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弹窗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滚动监听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选项卡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案例：仿当当图书推荐区</a:t>
            </a:r>
          </a:p>
        </p:txBody>
      </p:sp>
    </p:spTree>
    <p:extLst>
      <p:ext uri="{BB962C8B-B14F-4D97-AF65-F5344CB8AC3E}">
        <p14:creationId xmlns:p14="http://schemas.microsoft.com/office/powerpoint/2010/main" val="4685850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42408-FD62-4AA7-B2EF-2D5845FE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AFA6F9-ADE0-4AEA-8ACA-4DBE841E4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用一点点</a:t>
            </a:r>
            <a:r>
              <a:rPr lang="en-US" altLang="zh-CN" dirty="0"/>
              <a:t>JavaScript</a:t>
            </a:r>
            <a:r>
              <a:rPr lang="zh-CN" altLang="en-US" dirty="0"/>
              <a:t>以及</a:t>
            </a:r>
            <a:r>
              <a:rPr lang="en-US" altLang="zh-CN" dirty="0"/>
              <a:t>CSS</a:t>
            </a:r>
            <a:r>
              <a:rPr lang="zh-CN" altLang="en-US" dirty="0"/>
              <a:t>类切换内容，控制内容的可见性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可创建：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折叠搜索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折叠导航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折叠内容面板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3E1380-ED62-438A-9492-5A6855BCC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423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42408-FD62-4AA7-B2EF-2D5845FE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AFA6F9-ADE0-4AEA-8ACA-4DBE841E4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需要</a:t>
            </a:r>
            <a:r>
              <a:rPr lang="en-US" altLang="zh-CN" dirty="0"/>
              <a:t>collapse.js</a:t>
            </a:r>
            <a:r>
              <a:rPr lang="zh-CN" altLang="en-US" dirty="0"/>
              <a:t>，引入：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jQuery.js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util.js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collapse.js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94C3C6-1956-4D60-BB7F-48FABF60C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474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42408-FD62-4AA7-B2EF-2D5845FE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AFA6F9-ADE0-4AEA-8ACA-4DBE841E4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76284"/>
            <a:ext cx="10597279" cy="48817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定义折叠：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定义折叠触发器，可以是</a:t>
            </a:r>
            <a:r>
              <a:rPr lang="en-US" altLang="zh-CN" dirty="0"/>
              <a:t>&lt;a&gt;</a:t>
            </a:r>
            <a:r>
              <a:rPr lang="zh-CN" altLang="en-US" dirty="0"/>
              <a:t>或</a:t>
            </a:r>
            <a:r>
              <a:rPr lang="en-US" altLang="zh-CN" dirty="0"/>
              <a:t>&lt;button&gt;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触发器中添加</a:t>
            </a:r>
            <a:r>
              <a:rPr lang="en-US" altLang="zh-CN" dirty="0" err="1"/>
              <a:t>href</a:t>
            </a:r>
            <a:r>
              <a:rPr lang="zh-CN" altLang="en-US" dirty="0"/>
              <a:t>或</a:t>
            </a:r>
            <a:r>
              <a:rPr lang="en-US" altLang="zh-CN" dirty="0"/>
              <a:t>data-target</a:t>
            </a:r>
            <a:r>
              <a:rPr lang="zh-CN" altLang="en-US" dirty="0"/>
              <a:t>属性指定触发的目标，属性值是</a:t>
            </a:r>
            <a:r>
              <a:rPr lang="en-US" altLang="zh-CN" dirty="0"/>
              <a:t>id</a:t>
            </a:r>
            <a:r>
              <a:rPr lang="zh-CN" altLang="en-US" dirty="0"/>
              <a:t>选择器或</a:t>
            </a:r>
            <a:r>
              <a:rPr lang="en-US" altLang="zh-CN" dirty="0"/>
              <a:t>class</a:t>
            </a:r>
            <a:r>
              <a:rPr lang="zh-CN" altLang="en-US" dirty="0"/>
              <a:t>选择器；添加</a:t>
            </a:r>
            <a:r>
              <a:rPr lang="en-US" altLang="zh-CN" dirty="0"/>
              <a:t>data-toggle=“collapse”</a:t>
            </a:r>
            <a:r>
              <a:rPr lang="zh-CN" altLang="en-US" dirty="0"/>
              <a:t>调用折叠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定义折叠包含框容器，折叠内容放在包含框容器中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设置包含框容器的</a:t>
            </a:r>
            <a:r>
              <a:rPr lang="en-US" altLang="zh-CN" dirty="0"/>
              <a:t>id</a:t>
            </a:r>
            <a:r>
              <a:rPr lang="zh-CN" altLang="en-US" dirty="0"/>
              <a:t>或</a:t>
            </a:r>
            <a:r>
              <a:rPr lang="en-US" altLang="zh-CN" dirty="0"/>
              <a:t>class</a:t>
            </a:r>
            <a:r>
              <a:rPr lang="zh-CN" altLang="en-US" dirty="0"/>
              <a:t>值与触发器中</a:t>
            </a:r>
            <a:r>
              <a:rPr lang="en-US" altLang="zh-CN" dirty="0"/>
              <a:t>data-target</a:t>
            </a:r>
            <a:r>
              <a:rPr lang="zh-CN" altLang="en-US" dirty="0"/>
              <a:t>值保持一致。包含框容器添加下面三个类中的一个：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.collapse</a:t>
            </a:r>
            <a:r>
              <a:rPr lang="zh-CN" altLang="en-US" dirty="0"/>
              <a:t>隐藏内容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.collapsing</a:t>
            </a:r>
            <a:r>
              <a:rPr lang="zh-CN" altLang="en-US" dirty="0"/>
              <a:t>带动态效果的切换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.collapse .show</a:t>
            </a:r>
            <a:r>
              <a:rPr lang="zh-CN" altLang="en-US" dirty="0"/>
              <a:t>显示内容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E31A19-8BAE-48EA-8B31-FA10FEC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853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9650C-F926-43FD-AC3C-50FB53FE9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插件概述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E03908-E71F-461A-B710-71CB98B7D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安装插件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调用插件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事件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01D172-20CD-476B-9491-B758D8363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60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15416-5491-4EB4-A0F5-A1C2EFE2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2F2C28-6926-470A-B65D-D508AE2A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1" y="2022526"/>
            <a:ext cx="9875038" cy="47530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28CCB0-F047-47F9-B028-5AFCBB1E1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462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15416-5491-4EB4-A0F5-A1C2EFE2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28CCB0-F047-47F9-B028-5AFCBB1E1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CB05FC-2357-4027-A1DB-A81D2FBD8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13" y="2493861"/>
            <a:ext cx="10715625" cy="16192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B02699-49E0-4D96-97F3-C39581938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13" y="4364139"/>
            <a:ext cx="106584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595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42408-FD62-4AA7-B2EF-2D5845FE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AFA6F9-ADE0-4AEA-8ACA-4DBE841E4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76284"/>
            <a:ext cx="10597279" cy="48817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多目标控制：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一个触发器可以控制多个目标元素的显示或隐藏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多个触发器控制一个目标元素的显示或隐藏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E31A19-8BAE-48EA-8B31-FA10FEC95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613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7002B-DFD9-4436-857B-EE990EF7C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折叠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7C882D-BC72-41A3-896B-9B31CDE28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2" y="2035277"/>
            <a:ext cx="7195318" cy="47542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54F534-2991-4439-BB30-98F04A1D2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76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C7002B-DFD9-4436-857B-EE990EF7C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54F534-2991-4439-BB30-98F04A1D2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B37228-BF6D-4C87-AE25-360F15DD6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88" y="5230309"/>
            <a:ext cx="10677525" cy="16287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935CB98-061E-47B3-992B-BF20BDF57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88" y="2025607"/>
            <a:ext cx="5248275" cy="16002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297C316-8B25-4B2E-A740-4A06C244D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200" y="3637483"/>
            <a:ext cx="107061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674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1D2B7-CC45-41A5-B9BB-D69B51CD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折叠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C6D4E-DAC7-4C33-A51A-62F74E80A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手风琴效果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85CD23-A6F8-4AA9-A7BA-67DD8C26F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882" y="2123768"/>
            <a:ext cx="4116537" cy="46359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3ABAC7-9638-4BE8-93A4-225BF9BA3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306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1D2B7-CC45-41A5-B9BB-D69B51CD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插件调用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C6D4E-DAC7-4C33-A51A-62F74E80A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data</a:t>
            </a:r>
            <a:r>
              <a:rPr lang="zh-CN" altLang="en-US" dirty="0"/>
              <a:t>属性调用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JavaScript</a:t>
            </a:r>
            <a:r>
              <a:rPr lang="zh-CN" altLang="en-US" dirty="0"/>
              <a:t>调用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3ABAC7-9638-4BE8-93A4-225BF9BA3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7960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1D2B7-CC45-41A5-B9BB-D69B51CD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插件调用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C6D4E-DAC7-4C33-A51A-62F74E80A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data</a:t>
            </a:r>
            <a:r>
              <a:rPr lang="zh-CN" altLang="en-US" dirty="0"/>
              <a:t>属性调用：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给</a:t>
            </a:r>
            <a:r>
              <a:rPr lang="en-US" altLang="zh-CN" dirty="0"/>
              <a:t>&lt;a&gt;</a:t>
            </a:r>
            <a:r>
              <a:rPr lang="zh-CN" altLang="en-US" dirty="0"/>
              <a:t>或</a:t>
            </a:r>
            <a:r>
              <a:rPr lang="en-US" altLang="zh-CN" dirty="0"/>
              <a:t>&lt;button&gt;</a:t>
            </a:r>
            <a:r>
              <a:rPr lang="zh-CN" altLang="en-US" dirty="0"/>
              <a:t>添加</a:t>
            </a:r>
            <a:r>
              <a:rPr lang="en-US" altLang="zh-CN" dirty="0"/>
              <a:t>data-toggle=“collapse”</a:t>
            </a:r>
            <a:r>
              <a:rPr lang="zh-CN" altLang="en-US" dirty="0"/>
              <a:t>和</a:t>
            </a:r>
            <a:r>
              <a:rPr lang="en-US" altLang="zh-CN" dirty="0"/>
              <a:t>data-target</a:t>
            </a:r>
            <a:r>
              <a:rPr lang="zh-CN" altLang="en-US" dirty="0"/>
              <a:t>属性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超链接不需要</a:t>
            </a:r>
            <a:r>
              <a:rPr lang="en-US" altLang="zh-CN" dirty="0"/>
              <a:t>data-target</a:t>
            </a:r>
            <a:r>
              <a:rPr lang="zh-CN" altLang="en-US" dirty="0"/>
              <a:t>属性，直接在</a:t>
            </a:r>
            <a:r>
              <a:rPr lang="en-US" altLang="zh-CN" dirty="0" err="1"/>
              <a:t>href</a:t>
            </a:r>
            <a:r>
              <a:rPr lang="zh-CN" altLang="en-US" dirty="0"/>
              <a:t>中定义目标锚点，如果希望默认打开，可定义添加</a:t>
            </a:r>
            <a:r>
              <a:rPr lang="en-US" altLang="zh-CN" dirty="0"/>
              <a:t>show</a:t>
            </a:r>
            <a:r>
              <a:rPr lang="zh-CN" altLang="en-US" dirty="0"/>
              <a:t>类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要给折叠块控件添加类似手风琴效果，需添加</a:t>
            </a:r>
            <a:r>
              <a:rPr lang="en-US" altLang="zh-CN" dirty="0"/>
              <a:t>data</a:t>
            </a:r>
            <a:r>
              <a:rPr lang="zh-CN" altLang="en-US" dirty="0"/>
              <a:t>属性</a:t>
            </a:r>
            <a:r>
              <a:rPr lang="en-US" altLang="zh-CN" dirty="0"/>
              <a:t>data-parent=“#selector”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3ABAC7-9638-4BE8-93A4-225BF9BA3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934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1D2B7-CC45-41A5-B9BB-D69B51CD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插件调用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C6D4E-DAC7-4C33-A51A-62F74E80A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JavaScript</a:t>
            </a:r>
            <a:r>
              <a:rPr lang="zh-CN" altLang="en-US" dirty="0"/>
              <a:t>调用：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$(‘.collapse’).collapse()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参数：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3ABAC7-9638-4BE8-93A4-225BF9BA3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E697BA2-9C2F-4458-87DB-091EF4576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581591"/>
              </p:ext>
            </p:extLst>
          </p:nvPr>
        </p:nvGraphicFramePr>
        <p:xfrm>
          <a:off x="109005" y="4195795"/>
          <a:ext cx="10756492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123">
                  <a:extLst>
                    <a:ext uri="{9D8B030D-6E8A-4147-A177-3AD203B41FA5}">
                      <a16:colId xmlns:a16="http://schemas.microsoft.com/office/drawing/2014/main" val="390244096"/>
                    </a:ext>
                  </a:extLst>
                </a:gridCol>
                <a:gridCol w="2689123">
                  <a:extLst>
                    <a:ext uri="{9D8B030D-6E8A-4147-A177-3AD203B41FA5}">
                      <a16:colId xmlns:a16="http://schemas.microsoft.com/office/drawing/2014/main" val="2052439589"/>
                    </a:ext>
                  </a:extLst>
                </a:gridCol>
                <a:gridCol w="2689123">
                  <a:extLst>
                    <a:ext uri="{9D8B030D-6E8A-4147-A177-3AD203B41FA5}">
                      <a16:colId xmlns:a16="http://schemas.microsoft.com/office/drawing/2014/main" val="2926675257"/>
                    </a:ext>
                  </a:extLst>
                </a:gridCol>
                <a:gridCol w="2689123">
                  <a:extLst>
                    <a:ext uri="{9D8B030D-6E8A-4147-A177-3AD203B41FA5}">
                      <a16:colId xmlns:a16="http://schemas.microsoft.com/office/drawing/2014/main" val="3013676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Type</a:t>
                      </a:r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默认值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5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Parent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选择器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False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某折叠块打开时，指定父元素下面所有别的折叠块都自动关闭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550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Toggle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Boolean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在调用中折叠块元素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332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1950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1D2B7-CC45-41A5-B9BB-D69B51CD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插件调用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C6D4E-DAC7-4C33-A51A-62F74E80A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JavaScript</a:t>
            </a:r>
            <a:r>
              <a:rPr lang="zh-CN" altLang="en-US" dirty="0"/>
              <a:t>调用：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上述参数也可通过</a:t>
            </a:r>
            <a:r>
              <a:rPr lang="en-US" altLang="zh-CN" dirty="0"/>
              <a:t>data</a:t>
            </a:r>
            <a:r>
              <a:rPr lang="zh-CN" altLang="en-US" dirty="0"/>
              <a:t>属性传递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参数：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.collapse(‘toggle’)</a:t>
            </a:r>
            <a:r>
              <a:rPr lang="zh-CN" altLang="en-US" dirty="0"/>
              <a:t>切换折叠元素，显示或隐藏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 collapse(‘show’)</a:t>
            </a:r>
            <a:r>
              <a:rPr lang="zh-CN" altLang="en-US" dirty="0"/>
              <a:t>显示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 collapse(‘hide’)</a:t>
            </a:r>
            <a:r>
              <a:rPr lang="zh-CN" altLang="en-US" dirty="0"/>
              <a:t>隐藏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 collapse(‘dispose’)</a:t>
            </a:r>
            <a:r>
              <a:rPr lang="zh-CN" altLang="en-US" dirty="0"/>
              <a:t>销毁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3ABAC7-9638-4BE8-93A4-225BF9BA3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76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B9650C-F926-43FD-AC3C-50FB53FE9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调用插件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E03908-E71F-461A-B710-71CB98B7D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data</a:t>
            </a:r>
            <a:r>
              <a:rPr lang="zh-CN" altLang="en-US" dirty="0"/>
              <a:t>属性调用</a:t>
            </a:r>
            <a:r>
              <a:rPr lang="en-US" altLang="zh-CN" dirty="0"/>
              <a:t>——data-*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html5</a:t>
            </a:r>
            <a:r>
              <a:rPr lang="zh-CN" altLang="en-US" dirty="0"/>
              <a:t>新特性，所有主流浏览器都支持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存储页面或应用程序的自定义数据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使</a:t>
            </a:r>
            <a:r>
              <a:rPr lang="en-US" altLang="zh-CN" dirty="0"/>
              <a:t>HTML</a:t>
            </a:r>
            <a:r>
              <a:rPr lang="zh-CN" altLang="en-US" dirty="0"/>
              <a:t>元素具有嵌入自定义</a:t>
            </a:r>
            <a:r>
              <a:rPr lang="en-US" altLang="zh-CN" dirty="0"/>
              <a:t>data</a:t>
            </a:r>
            <a:r>
              <a:rPr lang="zh-CN" altLang="en-US" dirty="0"/>
              <a:t>属性的能力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自定义数据可以被</a:t>
            </a:r>
            <a:r>
              <a:rPr lang="en-US" altLang="zh-CN" dirty="0"/>
              <a:t>JavaScript</a:t>
            </a:r>
            <a:r>
              <a:rPr lang="zh-CN" altLang="en-US" dirty="0"/>
              <a:t>程序使用，创建更好的用户体验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2E5EB5-6D61-4F2E-B774-4D77FB59B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82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1D2B7-CC45-41A5-B9BB-D69B51CD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插件调用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C6D4E-DAC7-4C33-A51A-62F74E80A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事件：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show. bs. collapse</a:t>
            </a:r>
            <a:r>
              <a:rPr lang="zh-CN" altLang="en-US" dirty="0"/>
              <a:t>调用</a:t>
            </a:r>
            <a:r>
              <a:rPr lang="en-US" altLang="zh-CN" dirty="0"/>
              <a:t>show</a:t>
            </a:r>
            <a:r>
              <a:rPr lang="zh-CN" altLang="en-US" dirty="0"/>
              <a:t>方法时触发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shown. bs. collapse</a:t>
            </a:r>
            <a:r>
              <a:rPr lang="zh-CN" altLang="en-US" dirty="0"/>
              <a:t>对用户完全可见时触发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hide. bs. collapse</a:t>
            </a:r>
            <a:r>
              <a:rPr lang="zh-CN" altLang="en-US" dirty="0"/>
              <a:t>调用</a:t>
            </a:r>
            <a:r>
              <a:rPr lang="en-US" altLang="zh-CN" dirty="0"/>
              <a:t>hide</a:t>
            </a:r>
            <a:r>
              <a:rPr lang="zh-CN" altLang="en-US" dirty="0"/>
              <a:t>方法时触发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hidden. bs. collapse</a:t>
            </a:r>
            <a:r>
              <a:rPr lang="zh-CN" altLang="en-US" dirty="0"/>
              <a:t>完全折叠后触发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3ABAC7-9638-4BE8-93A4-225BF9BA3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613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1D2B7-CC45-41A5-B9BB-D69B51CD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插件调用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3ABAC7-9638-4BE8-93A4-225BF9BA3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B3E63B-5F74-4AB2-B813-756F1F109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46" y="2005781"/>
            <a:ext cx="6514631" cy="470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144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6EE24F-09C2-4C6D-8F0B-D4C5F479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插件调用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CFA665-754E-4906-BB44-84C32627E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8" y="2061087"/>
            <a:ext cx="2028825" cy="533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B0478D-545A-48C9-A280-0216E6A76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3" y="2942611"/>
            <a:ext cx="10734675" cy="15430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A8684C-6870-4316-B82C-547677091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778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插件概述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警告框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按钮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轮播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折叠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C64D65-1CF1-44D7-B85D-1E057C09CF08}"/>
              </a:ext>
            </a:extLst>
          </p:cNvPr>
          <p:cNvSpPr txBox="1">
            <a:spLocks/>
          </p:cNvSpPr>
          <p:nvPr/>
        </p:nvSpPr>
        <p:spPr>
          <a:xfrm>
            <a:off x="5716732" y="2095500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模态框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下拉菜单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工具提示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弹窗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滚动监听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选项卡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案例：仿当当图书推荐区</a:t>
            </a:r>
          </a:p>
        </p:txBody>
      </p:sp>
    </p:spTree>
    <p:extLst>
      <p:ext uri="{BB962C8B-B14F-4D97-AF65-F5344CB8AC3E}">
        <p14:creationId xmlns:p14="http://schemas.microsoft.com/office/powerpoint/2010/main" val="32167786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5CA509-536F-421E-B9D6-15639B23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模态框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83BBF5-24FA-45A2-979A-4FF8D46E9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覆盖在父窗体上的子窗体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在不离开父窗体情况下显示来自一个单独的源的内容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需要</a:t>
            </a:r>
            <a:r>
              <a:rPr lang="en-US" altLang="zh-CN" dirty="0"/>
              <a:t>modal.js</a:t>
            </a:r>
            <a:r>
              <a:rPr lang="zh-CN" altLang="en-US" dirty="0"/>
              <a:t>，引入：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jQuery.js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util.js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modal.js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1E6ABD-8E0E-4CE8-9516-AE80C3084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815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5CA509-536F-421E-B9D6-15639B23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模态框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83BBF5-24FA-45A2-979A-4FF8D46E9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定义模态框：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class=“modal”</a:t>
            </a:r>
            <a:r>
              <a:rPr lang="zh-CN" altLang="en-US" dirty="0"/>
              <a:t>，最外层容器，定义弹出模态框的外框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class=“modal-dialog”</a:t>
            </a:r>
            <a:r>
              <a:rPr lang="zh-CN" altLang="en-US" dirty="0"/>
              <a:t>，第二层容器，定义模态对话框层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class=“modal-content”</a:t>
            </a:r>
            <a:r>
              <a:rPr lang="zh-CN" altLang="en-US" dirty="0"/>
              <a:t>，第三层容器，定义模态对话框显示样式，控制模态对话框的边框、背景、阴影等样式。包含模态对话框头部</a:t>
            </a:r>
            <a:r>
              <a:rPr lang="en-US" altLang="zh-CN" dirty="0"/>
              <a:t>modal-header</a:t>
            </a:r>
            <a:r>
              <a:rPr lang="zh-CN" altLang="en-US" dirty="0"/>
              <a:t>、主体</a:t>
            </a:r>
            <a:r>
              <a:rPr lang="en-US" altLang="zh-CN" dirty="0"/>
              <a:t>modal-body</a:t>
            </a:r>
            <a:r>
              <a:rPr lang="zh-CN" altLang="en-US" dirty="0"/>
              <a:t>、脚注</a:t>
            </a:r>
            <a:r>
              <a:rPr lang="en-US" altLang="zh-CN" dirty="0"/>
              <a:t>modal-footer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1E6ABD-8E0E-4CE8-9516-AE80C3084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251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5CA509-536F-421E-B9D6-15639B23A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模态框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83BBF5-24FA-45A2-979A-4FF8D46E9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定义模态框：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1E6ABD-8E0E-4CE8-9516-AE80C3084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28D90C3-2FCC-424A-AE96-7AF85E082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497" y="2037747"/>
            <a:ext cx="8158316" cy="463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593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6175D-AC31-4C09-8D3F-9881D922C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模态框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9DC862-A84C-43F3-9FDC-2C98F51A8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105025"/>
            <a:ext cx="7848600" cy="2647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F96461-BBD0-48D3-B16B-C9178285F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98" y="2105025"/>
            <a:ext cx="1209675" cy="409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7CE355D-59FF-4306-A0D1-72F0831C3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332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94246-146C-4D8E-804B-32D19D69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模态框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A9F25-8BDD-4D18-AA6F-314B73DCE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5612"/>
            <a:ext cx="9613861" cy="475881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模态框默认是隐藏的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显示通过单击</a:t>
            </a:r>
            <a:r>
              <a:rPr lang="en-US" altLang="zh-CN" dirty="0"/>
              <a:t>&lt;button&gt;</a:t>
            </a:r>
            <a:r>
              <a:rPr lang="zh-CN" altLang="en-US" dirty="0"/>
              <a:t>实现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data-target</a:t>
            </a:r>
            <a:r>
              <a:rPr lang="zh-CN" altLang="en-US" dirty="0"/>
              <a:t>指定弹出的模态框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data-toggle=“modal”</a:t>
            </a:r>
            <a:r>
              <a:rPr lang="zh-CN" altLang="en-US" dirty="0"/>
              <a:t>显示弹出模态框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model-header</a:t>
            </a:r>
            <a:r>
              <a:rPr lang="zh-CN" altLang="en-US" dirty="0"/>
              <a:t>为模态窗口头部定义样式的类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Close</a:t>
            </a:r>
            <a:r>
              <a:rPr lang="zh-CN" altLang="en-US" dirty="0"/>
              <a:t>为模态窗口的关闭按钮设置样式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data-dismiss=“modal”</a:t>
            </a:r>
            <a:r>
              <a:rPr lang="zh-CN" altLang="en-US" dirty="0"/>
              <a:t>自定义的</a:t>
            </a:r>
            <a:r>
              <a:rPr lang="en-US" altLang="zh-CN" dirty="0"/>
              <a:t>HTML5 data</a:t>
            </a:r>
            <a:r>
              <a:rPr lang="zh-CN" altLang="en-US" dirty="0"/>
              <a:t>属性，被用于关闭模态窗口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Modal-body</a:t>
            </a:r>
            <a:r>
              <a:rPr lang="zh-CN" altLang="en-US" dirty="0"/>
              <a:t>，</a:t>
            </a:r>
            <a:r>
              <a:rPr lang="en-US" altLang="zh-CN" dirty="0" err="1"/>
              <a:t>BootstrapCSS</a:t>
            </a:r>
            <a:r>
              <a:rPr lang="zh-CN" altLang="en-US" dirty="0"/>
              <a:t>的类，为模态窗口的主体设置样式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Modal-footer</a:t>
            </a:r>
            <a:r>
              <a:rPr lang="zh-CN" altLang="en-US" dirty="0"/>
              <a:t>，</a:t>
            </a:r>
            <a:r>
              <a:rPr lang="en-US" altLang="zh-CN" dirty="0"/>
              <a:t> </a:t>
            </a:r>
            <a:r>
              <a:rPr lang="en-US" altLang="zh-CN" dirty="0" err="1"/>
              <a:t>BootstrapCSS</a:t>
            </a:r>
            <a:r>
              <a:rPr lang="zh-CN" altLang="en-US" dirty="0"/>
              <a:t>的类，为模态窗口的底部设置样式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7645B9-BA70-4EE3-A4BA-C193E4C74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095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94246-146C-4D8E-804B-32D19D69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模态框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A9F25-8BDD-4D18-AA6F-314B73DCE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5612"/>
            <a:ext cx="9613861" cy="47588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调用模态框：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默认隐藏在页面中，需对触发元素进行一定操作才能显示：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data</a:t>
            </a:r>
            <a:r>
              <a:rPr lang="zh-CN" altLang="en-US" dirty="0"/>
              <a:t>属性调用：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无需编写</a:t>
            </a:r>
            <a:r>
              <a:rPr lang="en-US" altLang="zh-CN" dirty="0"/>
              <a:t>JavaScript</a:t>
            </a:r>
            <a:r>
              <a:rPr lang="zh-CN" altLang="en-US" dirty="0"/>
              <a:t>代码：</a:t>
            </a:r>
            <a:endParaRPr lang="en-US" altLang="zh-CN" dirty="0"/>
          </a:p>
          <a:p>
            <a:pPr lvl="3">
              <a:lnSpc>
                <a:spcPct val="150000"/>
              </a:lnSpc>
            </a:pPr>
            <a:r>
              <a:rPr lang="zh-CN" altLang="en-US" dirty="0"/>
              <a:t>在触发元素上定义</a:t>
            </a:r>
            <a:r>
              <a:rPr lang="en-US" altLang="zh-CN" dirty="0"/>
              <a:t>data-toggle=“modal”</a:t>
            </a:r>
            <a:r>
              <a:rPr lang="zh-CN" altLang="en-US" dirty="0"/>
              <a:t>、</a:t>
            </a:r>
            <a:r>
              <a:rPr lang="en-US" altLang="zh-CN" dirty="0"/>
              <a:t>data-target=“</a:t>
            </a:r>
            <a:r>
              <a:rPr lang="zh-CN" altLang="en-US" dirty="0"/>
              <a:t>选择器”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7645B9-BA70-4EE3-A4BA-C193E4C74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93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调用插件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89056"/>
            <a:ext cx="9613861" cy="486894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en-US" altLang="zh-CN" dirty="0"/>
              <a:t>Bootstrap</a:t>
            </a:r>
            <a:r>
              <a:rPr lang="zh-CN" altLang="en-US" dirty="0"/>
              <a:t>的</a:t>
            </a:r>
            <a:r>
              <a:rPr lang="en-US" altLang="zh-CN" dirty="0"/>
              <a:t>data</a:t>
            </a:r>
            <a:r>
              <a:rPr lang="zh-CN" altLang="en-US" dirty="0"/>
              <a:t>属性用于扩展功能：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zh-CN" altLang="en-US" dirty="0"/>
              <a:t>不须写任何</a:t>
            </a:r>
            <a:r>
              <a:rPr lang="en-US" altLang="zh-CN" dirty="0"/>
              <a:t>JavaScript</a:t>
            </a:r>
          </a:p>
          <a:p>
            <a:pPr lvl="1">
              <a:lnSpc>
                <a:spcPct val="170000"/>
              </a:lnSpc>
            </a:pPr>
            <a:r>
              <a:rPr lang="zh-CN" altLang="en-US" dirty="0"/>
              <a:t>通过</a:t>
            </a:r>
            <a:r>
              <a:rPr lang="en-US" altLang="zh-CN" dirty="0"/>
              <a:t>data</a:t>
            </a:r>
            <a:r>
              <a:rPr lang="zh-CN" altLang="en-US" dirty="0"/>
              <a:t>属性</a:t>
            </a:r>
            <a:r>
              <a:rPr lang="en-US" altLang="zh-CN" dirty="0"/>
              <a:t>API</a:t>
            </a:r>
            <a:r>
              <a:rPr lang="zh-CN" altLang="en-US" dirty="0"/>
              <a:t>就能使用所有</a:t>
            </a:r>
            <a:r>
              <a:rPr lang="en-US" altLang="zh-CN" dirty="0"/>
              <a:t>Bootstrap</a:t>
            </a:r>
            <a:r>
              <a:rPr lang="zh-CN" altLang="en-US" dirty="0"/>
              <a:t>插件</a:t>
            </a:r>
            <a:r>
              <a:rPr lang="en-US" altLang="zh-CN" dirty="0"/>
              <a:t>(Bootstrap</a:t>
            </a:r>
            <a:r>
              <a:rPr lang="zh-CN" altLang="en-US" dirty="0"/>
              <a:t>推荐的首选设计方式</a:t>
            </a:r>
            <a:r>
              <a:rPr lang="en-US" altLang="zh-CN" dirty="0"/>
              <a:t>)</a:t>
            </a:r>
          </a:p>
          <a:p>
            <a:pPr>
              <a:lnSpc>
                <a:spcPct val="170000"/>
              </a:lnSpc>
            </a:pPr>
            <a:r>
              <a:rPr lang="zh-CN" altLang="en-US" dirty="0"/>
              <a:t>如果编写</a:t>
            </a:r>
            <a:r>
              <a:rPr lang="en-US" altLang="zh-CN" dirty="0"/>
              <a:t>JavaScript</a:t>
            </a:r>
            <a:r>
              <a:rPr lang="zh-CN" altLang="en-US" dirty="0"/>
              <a:t>调用这些插件，就需取消</a:t>
            </a:r>
            <a:r>
              <a:rPr lang="en-US" altLang="zh-CN" dirty="0"/>
              <a:t>data-*</a:t>
            </a:r>
            <a:r>
              <a:rPr lang="zh-CN" altLang="en-US" dirty="0"/>
              <a:t>上绑定的事件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dirty="0"/>
              <a:t>若禁用某个</a:t>
            </a:r>
            <a:r>
              <a:rPr lang="en-US" altLang="zh-CN" dirty="0"/>
              <a:t>data-*</a:t>
            </a:r>
            <a:r>
              <a:rPr lang="zh-CN" altLang="en-US" dirty="0"/>
              <a:t>属性的点击功能：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en-US" altLang="zh-CN" dirty="0"/>
              <a:t>$(document).off(“.button .data-</a:t>
            </a:r>
            <a:r>
              <a:rPr lang="en-US" altLang="zh-CN" dirty="0" err="1"/>
              <a:t>api</a:t>
            </a:r>
            <a:r>
              <a:rPr lang="en-US" altLang="zh-CN" dirty="0"/>
              <a:t>”);</a:t>
            </a:r>
          </a:p>
          <a:p>
            <a:pPr>
              <a:lnSpc>
                <a:spcPct val="170000"/>
              </a:lnSpc>
            </a:pPr>
            <a:r>
              <a:rPr lang="zh-CN" altLang="en-US" dirty="0"/>
              <a:t>若禁用所有组件的</a:t>
            </a:r>
            <a:r>
              <a:rPr lang="en-US" altLang="zh-CN" dirty="0"/>
              <a:t>data-*</a:t>
            </a:r>
            <a:r>
              <a:rPr lang="zh-CN" altLang="en-US" dirty="0"/>
              <a:t>属性：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en-US" altLang="zh-CN" dirty="0"/>
              <a:t>$(document).off(“.data-</a:t>
            </a:r>
            <a:r>
              <a:rPr lang="en-US" altLang="zh-CN" dirty="0" err="1"/>
              <a:t>api</a:t>
            </a:r>
            <a:r>
              <a:rPr lang="en-US" altLang="zh-CN" dirty="0"/>
              <a:t>”);</a:t>
            </a:r>
          </a:p>
          <a:p>
            <a:pPr lvl="1">
              <a:lnSpc>
                <a:spcPct val="170000"/>
              </a:lnSpc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607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94246-146C-4D8E-804B-32D19D69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模态框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A9F25-8BDD-4D18-AA6F-314B73DCE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5612"/>
            <a:ext cx="9613861" cy="47588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调用模态框：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默认隐藏在页面中，需对触发元素进行一定操作才能显示：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JavaScript</a:t>
            </a:r>
            <a:r>
              <a:rPr lang="zh-CN" altLang="en-US" dirty="0"/>
              <a:t>调用：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通过</a:t>
            </a:r>
            <a:r>
              <a:rPr lang="en-US" altLang="zh-CN" dirty="0"/>
              <a:t>modal</a:t>
            </a:r>
            <a:r>
              <a:rPr lang="zh-CN" altLang="en-US" dirty="0"/>
              <a:t>函数打开模态框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7645B9-BA70-4EE3-A4BA-C193E4C74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665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FC2F7-8D8B-44A3-B383-19E61CF27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模态框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601DCB-90F8-4036-AE11-A9E17270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3" y="2064775"/>
            <a:ext cx="6407371" cy="46878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3BA67E-CE29-4543-91B3-BF79A3BB1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B95AF6-E17E-44D0-8A81-CEA93B918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172" y="2064775"/>
            <a:ext cx="1228725" cy="3238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CA7459-AEE7-4AC5-967B-2C553667C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172" y="2508147"/>
            <a:ext cx="5369915" cy="179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618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94246-146C-4D8E-804B-32D19D69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模态框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A9F25-8BDD-4D18-AA6F-314B73DCE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5612"/>
            <a:ext cx="9613861" cy="47588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modal()</a:t>
            </a:r>
            <a:r>
              <a:rPr lang="zh-CN" altLang="en-US" dirty="0"/>
              <a:t>方法：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传参：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空参：默认的打开模态框的方式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一个对象：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7645B9-BA70-4EE3-A4BA-C193E4C74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8D9F5A1-331A-415C-9DC1-535BF8081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387628"/>
              </p:ext>
            </p:extLst>
          </p:nvPr>
        </p:nvGraphicFramePr>
        <p:xfrm>
          <a:off x="109005" y="4250572"/>
          <a:ext cx="1075649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368">
                  <a:extLst>
                    <a:ext uri="{9D8B030D-6E8A-4147-A177-3AD203B41FA5}">
                      <a16:colId xmlns:a16="http://schemas.microsoft.com/office/drawing/2014/main" val="2185786320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1283421500"/>
                    </a:ext>
                  </a:extLst>
                </a:gridCol>
                <a:gridCol w="924233">
                  <a:extLst>
                    <a:ext uri="{9D8B030D-6E8A-4147-A177-3AD203B41FA5}">
                      <a16:colId xmlns:a16="http://schemas.microsoft.com/office/drawing/2014/main" val="3724653409"/>
                    </a:ext>
                  </a:extLst>
                </a:gridCol>
                <a:gridCol w="7502014">
                  <a:extLst>
                    <a:ext uri="{9D8B030D-6E8A-4147-A177-3AD203B41FA5}">
                      <a16:colId xmlns:a16="http://schemas.microsoft.com/office/drawing/2014/main" val="3069150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默认值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47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Backdrop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Boolean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是否显示背景遮罩层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334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Keyboard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Boolean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是否允许</a:t>
                      </a:r>
                      <a:r>
                        <a:rPr lang="en-US" altLang="zh-CN" dirty="0"/>
                        <a:t>Esc</a:t>
                      </a:r>
                      <a:r>
                        <a:rPr lang="zh-CN" altLang="en-US" dirty="0"/>
                        <a:t>键关闭模态框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315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Show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Boolean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对话框在初始化时是否显示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907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Remote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Path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获取远程</a:t>
                      </a:r>
                      <a:r>
                        <a:rPr lang="en-US" altLang="zh-CN" dirty="0" err="1"/>
                        <a:t>url</a:t>
                      </a:r>
                      <a:r>
                        <a:rPr lang="zh-CN" altLang="en-US" dirty="0"/>
                        <a:t>地址内容填充模态框主体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34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92863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94246-146C-4D8E-804B-32D19D69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模态框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A9F25-8BDD-4D18-AA6F-314B73DCE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5612"/>
            <a:ext cx="9613861" cy="47588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modal()</a:t>
            </a:r>
            <a:r>
              <a:rPr lang="zh-CN" altLang="en-US" dirty="0"/>
              <a:t>方法：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传参：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一个对象：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7645B9-BA70-4EE3-A4BA-C193E4C74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3C17D9-D4C0-4711-BCCB-4D3808635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941" y="2015612"/>
            <a:ext cx="5838659" cy="458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33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94246-146C-4D8E-804B-32D19D69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模态框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A9F25-8BDD-4D18-AA6F-314B73DCE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5612"/>
            <a:ext cx="9613861" cy="47588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modal()</a:t>
            </a:r>
            <a:r>
              <a:rPr lang="zh-CN" altLang="en-US" dirty="0"/>
              <a:t>方法：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传参：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一个对象：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7645B9-BA70-4EE3-A4BA-C193E4C74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079DB31-AD55-4D8A-B18E-3411F2E17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701" y="2163098"/>
            <a:ext cx="1228725" cy="323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6B0400-3E62-4573-8BDB-99D52C8FF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701" y="2777459"/>
            <a:ext cx="780097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45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94246-146C-4D8E-804B-32D19D69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模态框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A9F25-8BDD-4D18-AA6F-314B73DCE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5612"/>
            <a:ext cx="9613861" cy="47588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modal()</a:t>
            </a:r>
            <a:r>
              <a:rPr lang="zh-CN" altLang="en-US" dirty="0"/>
              <a:t>方法：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传参：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一个字符串：方便手动控制模态框显示或隐藏</a:t>
            </a:r>
            <a:endParaRPr lang="en-US" altLang="zh-CN" dirty="0"/>
          </a:p>
          <a:p>
            <a:pPr lvl="3">
              <a:lnSpc>
                <a:spcPct val="150000"/>
              </a:lnSpc>
            </a:pPr>
            <a:r>
              <a:rPr lang="en-US" altLang="zh-CN" dirty="0"/>
              <a:t>modal(“toggle”)</a:t>
            </a:r>
            <a:r>
              <a:rPr lang="zh-CN" altLang="en-US" dirty="0"/>
              <a:t>手动打开或隐藏一个模态框</a:t>
            </a:r>
            <a:endParaRPr lang="en-US" altLang="zh-CN" dirty="0"/>
          </a:p>
          <a:p>
            <a:pPr lvl="3">
              <a:lnSpc>
                <a:spcPct val="150000"/>
              </a:lnSpc>
            </a:pPr>
            <a:r>
              <a:rPr lang="en-US" altLang="zh-CN" dirty="0"/>
              <a:t>modal(“show”)</a:t>
            </a:r>
            <a:r>
              <a:rPr lang="zh-CN" altLang="en-US" dirty="0"/>
              <a:t>手动打开一个模态框</a:t>
            </a:r>
            <a:endParaRPr lang="en-US" altLang="zh-CN" dirty="0"/>
          </a:p>
          <a:p>
            <a:pPr lvl="3">
              <a:lnSpc>
                <a:spcPct val="150000"/>
              </a:lnSpc>
            </a:pPr>
            <a:r>
              <a:rPr lang="en-US" altLang="zh-CN" dirty="0"/>
              <a:t>modal(“hide”)</a:t>
            </a:r>
            <a:r>
              <a:rPr lang="zh-CN" altLang="en-US" dirty="0"/>
              <a:t>手动隐藏一个模态框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7645B9-BA70-4EE3-A4BA-C193E4C74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308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94246-146C-4D8E-804B-32D19D69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模态框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7645B9-BA70-4EE3-A4BA-C193E4C74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3DB9C0-4F81-4B7C-A454-E55CE874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6" y="2035277"/>
            <a:ext cx="6429059" cy="474150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508B3A-AB61-4787-8D34-50D973C0A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241" y="3721970"/>
            <a:ext cx="5515863" cy="18430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B2C4FF5-734C-4C39-B2C1-D3EEF3498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241" y="3229129"/>
            <a:ext cx="12287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104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94246-146C-4D8E-804B-32D19D69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模态框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A9F25-8BDD-4D18-AA6F-314B73DCE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15612"/>
            <a:ext cx="9613861" cy="47588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模态框事件：响应用户行为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17645B9-BA70-4EE3-A4BA-C193E4C74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2D0198D6-B29B-462C-8441-3EFCBB60C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82242"/>
              </p:ext>
            </p:extLst>
          </p:nvPr>
        </p:nvGraphicFramePr>
        <p:xfrm>
          <a:off x="773471" y="2813937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3531787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570874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事件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168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Show. Bs. modal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调用显示模态框方法时触发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409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Shown. Bs. modal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模态框显示完毕后触发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74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hide. Bs. Modal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调用隐藏模态框方法时触发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88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hidden. Bs. modal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模态框隐藏完毕后触发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073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3609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BCF14-7D68-4E7D-B31E-F77B60CA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模态框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3B51277-AAEA-4A6D-BE00-6E509D7CC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174" y="2042651"/>
            <a:ext cx="1219200" cy="2571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BA1230-265C-480D-99B3-3A87DC0B5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174" y="2403065"/>
            <a:ext cx="7511845" cy="15059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F8B5D7-7DFB-4B7D-AF72-C0AB6ED5C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174" y="4012216"/>
            <a:ext cx="7511845" cy="14970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A22EC94-B86C-4ADD-A83D-819AF51F0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C4DD171-C691-40A1-8A3A-09892DB0A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26" y="2042651"/>
            <a:ext cx="4275632" cy="472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54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0DBD0-3807-4A8E-ACB3-048D42E5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模态框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F9FEF4-47B0-4014-ABFA-AE2A2F473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DD3BF6-0CAB-418C-9B8A-13835ED5F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8" y="2026059"/>
            <a:ext cx="5306500" cy="17882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E403C5-5A47-46D9-BFE2-71C7618FD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8" y="3867150"/>
            <a:ext cx="5306500" cy="19625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C5B9CE-4058-49BE-990F-BAFE39722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251" y="2026060"/>
            <a:ext cx="6623171" cy="254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17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调用插件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AC9FAF3B-92E8-4B23-ACF1-19AAF01A7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1989056"/>
            <a:ext cx="9613861" cy="4868943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altLang="zh-CN" dirty="0"/>
              <a:t>JavaScript</a:t>
            </a:r>
            <a:r>
              <a:rPr lang="zh-CN" altLang="en-US" dirty="0"/>
              <a:t>调用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en-US" altLang="zh-CN" dirty="0"/>
              <a:t>$(function()</a:t>
            </a:r>
            <a:r>
              <a:rPr lang="zh-CN" altLang="en-US" dirty="0"/>
              <a:t> </a:t>
            </a:r>
            <a:r>
              <a:rPr lang="en-US" altLang="zh-CN" dirty="0"/>
              <a:t>{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    $(“.</a:t>
            </a:r>
            <a:r>
              <a:rPr lang="en-US" altLang="zh-CN" dirty="0" err="1"/>
              <a:t>btn</a:t>
            </a:r>
            <a:r>
              <a:rPr lang="en-US" altLang="zh-CN" dirty="0"/>
              <a:t>”).dropdown(); // </a:t>
            </a:r>
            <a:r>
              <a:rPr lang="zh-CN" altLang="en-US" dirty="0"/>
              <a:t>调用下拉菜单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en-US" altLang="zh-CN" dirty="0"/>
              <a:t>    $(“.</a:t>
            </a:r>
            <a:r>
              <a:rPr lang="en-US" altLang="zh-CN" dirty="0" err="1"/>
              <a:t>btn</a:t>
            </a:r>
            <a:r>
              <a:rPr lang="en-US" altLang="zh-CN" dirty="0"/>
              <a:t>”).click(function() {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        $(“#</a:t>
            </a:r>
            <a:r>
              <a:rPr lang="en-US" altLang="zh-CN" dirty="0" err="1"/>
              <a:t>myModal</a:t>
            </a:r>
            <a:r>
              <a:rPr lang="en-US" altLang="zh-CN" dirty="0"/>
              <a:t>”).modal(); // </a:t>
            </a:r>
            <a:r>
              <a:rPr lang="zh-CN" altLang="en-US" dirty="0"/>
              <a:t>调用模态框</a:t>
            </a:r>
            <a:endParaRPr lang="en-US" altLang="zh-CN" dirty="0"/>
          </a:p>
          <a:p>
            <a:pPr lvl="1">
              <a:lnSpc>
                <a:spcPct val="170000"/>
              </a:lnSpc>
            </a:pPr>
            <a:r>
              <a:rPr lang="en-US" altLang="zh-CN" dirty="0"/>
              <a:t>    });</a:t>
            </a:r>
          </a:p>
          <a:p>
            <a:pPr lvl="1">
              <a:lnSpc>
                <a:spcPct val="170000"/>
              </a:lnSpc>
            </a:pPr>
            <a:r>
              <a:rPr lang="en-US" altLang="zh-CN" dirty="0"/>
              <a:t>})</a:t>
            </a:r>
          </a:p>
          <a:p>
            <a:pPr>
              <a:lnSpc>
                <a:spcPct val="170000"/>
              </a:lnSpc>
            </a:pPr>
            <a:endParaRPr lang="en-US" altLang="zh-CN" dirty="0"/>
          </a:p>
          <a:p>
            <a:pPr lvl="1">
              <a:lnSpc>
                <a:spcPct val="17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977641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26AAD-70CA-45B0-947D-17BD5CBF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2AA3D-203D-494E-98CC-A7849976E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5500"/>
            <a:ext cx="9613861" cy="46100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插件概述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警告框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按钮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轮播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折叠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C91386-A310-41F7-9B67-6049220D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6C64D65-1CF1-44D7-B85D-1E057C09CF08}"/>
              </a:ext>
            </a:extLst>
          </p:cNvPr>
          <p:cNvSpPr txBox="1">
            <a:spLocks/>
          </p:cNvSpPr>
          <p:nvPr/>
        </p:nvSpPr>
        <p:spPr>
          <a:xfrm>
            <a:off x="5716732" y="2095500"/>
            <a:ext cx="9613861" cy="46100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dirty="0"/>
              <a:t>模态框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b="1" dirty="0">
                <a:solidFill>
                  <a:srgbClr val="FFFF00"/>
                </a:solidFill>
              </a:rPr>
              <a:t>下拉菜单</a:t>
            </a:r>
            <a:endParaRPr lang="en-US" altLang="zh-CN" b="1" dirty="0">
              <a:solidFill>
                <a:srgbClr val="FFFF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工具提示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弹窗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滚动监听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选项卡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案例：仿当当图书推荐区</a:t>
            </a:r>
          </a:p>
        </p:txBody>
      </p:sp>
    </p:spTree>
    <p:extLst>
      <p:ext uri="{BB962C8B-B14F-4D97-AF65-F5344CB8AC3E}">
        <p14:creationId xmlns:p14="http://schemas.microsoft.com/office/powerpoint/2010/main" val="28573323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7B68C-DB7D-4185-A7AB-59F818DD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下拉菜单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8B1B8-2F78-469C-8763-E1AABC251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23354"/>
            <a:ext cx="9613861" cy="476655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需要</a:t>
            </a:r>
            <a:r>
              <a:rPr lang="en-US" altLang="zh-CN" dirty="0"/>
              <a:t>dropdown.js</a:t>
            </a:r>
            <a:r>
              <a:rPr lang="zh-CN" altLang="en-US" dirty="0"/>
              <a:t>，引入：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jQuery.js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util.js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dropdown.js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popper.js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可以添加到几乎任何东西中：导航栏、标签页等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两种触发方式：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声明式触发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JavaScript</a:t>
            </a:r>
            <a:r>
              <a:rPr lang="zh-CN" altLang="en-US" dirty="0"/>
              <a:t>触发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0CBE92-DCBE-4AE3-A3AF-E614807F2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212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7B68C-DB7D-4185-A7AB-59F818DD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下拉菜单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8B1B8-2F78-469C-8763-E1AABC251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23354"/>
            <a:ext cx="9613861" cy="47665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声明式触发：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在超链接或按钮上添加</a:t>
            </a:r>
            <a:r>
              <a:rPr lang="en-US" altLang="zh-CN" dirty="0"/>
              <a:t>data-toggle=“dropdown”</a:t>
            </a:r>
            <a:r>
              <a:rPr lang="zh-CN" altLang="en-US" dirty="0"/>
              <a:t>，激活下拉菜单交互行为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0CBE92-DCBE-4AE3-A3AF-E614807F2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98A43F-C12B-4675-BEC2-3C2DC3F0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07" y="3159648"/>
            <a:ext cx="10163175" cy="28765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6542AE8-018E-4112-9D90-3048A557F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0350" y="3159648"/>
            <a:ext cx="17716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972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7B68C-DB7D-4185-A7AB-59F818DD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下拉菜单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8B1B8-2F78-469C-8763-E1AABC251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23354"/>
            <a:ext cx="9613861" cy="47665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JavaScript</a:t>
            </a:r>
            <a:r>
              <a:rPr lang="zh-CN" altLang="en-US" dirty="0"/>
              <a:t>触发：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调用</a:t>
            </a:r>
            <a:r>
              <a:rPr lang="en-US" altLang="zh-CN" dirty="0"/>
              <a:t>dropdown()</a:t>
            </a:r>
            <a:r>
              <a:rPr lang="zh-CN" altLang="en-US" dirty="0"/>
              <a:t>方法显示或隐藏下拉菜单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0CBE92-DCBE-4AE3-A3AF-E614807F2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5176F3-1CBE-4ED6-88E8-EBB50405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56" y="3223524"/>
            <a:ext cx="6215603" cy="35506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5EFBA4-8CC6-46E6-B52D-3C30671D0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554" y="3223524"/>
            <a:ext cx="17716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89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7B68C-DB7D-4185-A7AB-59F818DD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下拉菜单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8B1B8-2F78-469C-8763-E1AABC251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23354"/>
            <a:ext cx="9613861" cy="47665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JavaScript</a:t>
            </a:r>
            <a:r>
              <a:rPr lang="zh-CN" altLang="en-US" dirty="0"/>
              <a:t>触发：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单击按钮弹出下拉菜单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再次单击时不再收起下拉菜单，需使用脚本进行关闭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可通过数据属性</a:t>
            </a:r>
            <a:r>
              <a:rPr lang="en-US" altLang="zh-CN" dirty="0"/>
              <a:t>data-offset=“”</a:t>
            </a:r>
            <a:r>
              <a:rPr lang="zh-CN" altLang="en-US" dirty="0"/>
              <a:t>或</a:t>
            </a:r>
            <a:r>
              <a:rPr lang="en-US" altLang="zh-CN" dirty="0"/>
              <a:t>JavaScript dropdown</a:t>
            </a:r>
            <a:r>
              <a:rPr lang="zh-CN" altLang="en-US" dirty="0"/>
              <a:t>方法传递配置参数：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0CBE92-DCBE-4AE3-A3AF-E614807F2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B2B1D241-B0EE-486C-93C5-69F9EC6174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856934"/>
              </p:ext>
            </p:extLst>
          </p:nvPr>
        </p:nvGraphicFramePr>
        <p:xfrm>
          <a:off x="1249575" y="4500898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4321">
                  <a:extLst>
                    <a:ext uri="{9D8B030D-6E8A-4147-A177-3AD203B41FA5}">
                      <a16:colId xmlns:a16="http://schemas.microsoft.com/office/drawing/2014/main" val="399409086"/>
                    </a:ext>
                  </a:extLst>
                </a:gridCol>
                <a:gridCol w="2714920">
                  <a:extLst>
                    <a:ext uri="{9D8B030D-6E8A-4147-A177-3AD203B41FA5}">
                      <a16:colId xmlns:a16="http://schemas.microsoft.com/office/drawing/2014/main" val="4175864241"/>
                    </a:ext>
                  </a:extLst>
                </a:gridCol>
                <a:gridCol w="952107">
                  <a:extLst>
                    <a:ext uri="{9D8B030D-6E8A-4147-A177-3AD203B41FA5}">
                      <a16:colId xmlns:a16="http://schemas.microsoft.com/office/drawing/2014/main" val="2444891480"/>
                    </a:ext>
                  </a:extLst>
                </a:gridCol>
                <a:gridCol w="3636652">
                  <a:extLst>
                    <a:ext uri="{9D8B030D-6E8A-4147-A177-3AD203B41FA5}">
                      <a16:colId xmlns:a16="http://schemas.microsoft.com/office/drawing/2014/main" val="807705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默认值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382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Offset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Number|string|function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相对于其目标的偏移量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801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Flip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Boolean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允许在引用元素重叠的情况下反转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948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0707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7B68C-DB7D-4185-A7AB-59F818DD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下拉菜单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8B1B8-2F78-469C-8763-E1AABC251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23354"/>
            <a:ext cx="9613861" cy="47665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JavaScript</a:t>
            </a:r>
            <a:r>
              <a:rPr lang="zh-CN" altLang="en-US" dirty="0"/>
              <a:t>触发：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dropdown</a:t>
            </a:r>
            <a:r>
              <a:rPr lang="zh-CN" altLang="en-US" dirty="0"/>
              <a:t>方法传递字符串：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.dropdown(‘toggle’)</a:t>
            </a:r>
            <a:r>
              <a:rPr lang="zh-CN" altLang="en-US" dirty="0"/>
              <a:t>给导航栏或分页启用下拉菜单功能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.dropdown(‘update’)</a:t>
            </a:r>
            <a:r>
              <a:rPr lang="zh-CN" altLang="en-US" dirty="0"/>
              <a:t>更新下拉列表的位置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dirty="0"/>
              <a:t>.dropdown(‘dispose’)</a:t>
            </a:r>
            <a:r>
              <a:rPr lang="zh-CN" altLang="en-US" dirty="0"/>
              <a:t>销毁一个元素的下拉菜单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0CBE92-DCBE-4AE3-A3AF-E614807F2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307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7B68C-DB7D-4185-A7AB-59F818DD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下拉菜单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8B1B8-2F78-469C-8763-E1AABC251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23354"/>
            <a:ext cx="9613861" cy="47665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事件：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0CBE92-DCBE-4AE3-A3AF-E614807F2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28F63E2-2ED3-4E85-BA4A-5B34F3A13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889108"/>
              </p:ext>
            </p:extLst>
          </p:nvPr>
        </p:nvGraphicFramePr>
        <p:xfrm>
          <a:off x="834796" y="2840697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5507401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842152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事件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189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Show.bs.dropdown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调用显示下拉菜单方法时触发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1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Shown.bs.dropdown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显示完毕后触发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16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Hide.bs.dropdown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调用隐藏下拉菜单方法时触发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303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Hidden.bs.dropdown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隐藏完毕后触发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235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8038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7B68C-DB7D-4185-A7AB-59F818DD8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下拉菜单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8B1B8-2F78-469C-8763-E1AABC251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23354"/>
            <a:ext cx="9613861" cy="47665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事件：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0CBE92-DCBE-4AE3-A3AF-E614807F2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0A80F4-F8CF-4D22-BE2D-2EE7AE5E4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419" y="2500706"/>
            <a:ext cx="7338079" cy="420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136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14D03-8629-44AB-9D7A-DA72FC689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下拉菜单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107408-6A14-4D46-BF20-090BA8290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416" y="2416846"/>
            <a:ext cx="8105775" cy="1590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68D056-766A-4783-AB0F-32037538E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415" y="4214210"/>
            <a:ext cx="8105775" cy="16192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3B1BA8-365F-4867-BF41-E39B9EE16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710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5740FB-7507-4671-977A-9113FC6A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下拉菜单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7CED1A-6323-40EC-B123-F5694D6B6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107" y="2106596"/>
            <a:ext cx="8115300" cy="1752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6DBC1F-B800-40FA-9007-1601B04C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057" y="4131626"/>
            <a:ext cx="8134350" cy="16954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B3EC95-8A30-4F54-AE75-4EF532FB5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375" y="5734050"/>
            <a:ext cx="11906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47285"/>
      </p:ext>
    </p:extLst>
  </p:cSld>
  <p:clrMapOvr>
    <a:masterClrMapping/>
  </p:clrMapOvr>
</p:sld>
</file>

<file path=ppt/theme/theme1.xml><?xml version="1.0" encoding="utf-8"?>
<a:theme xmlns:a="http://schemas.openxmlformats.org/drawingml/2006/main" name="柏林">
  <a:themeElements>
    <a:clrScheme name="柏林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柏林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柏林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柏林</Template>
  <TotalTime>6701</TotalTime>
  <Words>4843</Words>
  <Application>Microsoft Office PowerPoint</Application>
  <PresentationFormat>宽屏</PresentationFormat>
  <Paragraphs>962</Paragraphs>
  <Slides>165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165</vt:i4>
      </vt:variant>
    </vt:vector>
  </HeadingPairs>
  <TitlesOfParts>
    <vt:vector size="169" baseType="lpstr">
      <vt:lpstr>微软雅黑</vt:lpstr>
      <vt:lpstr>Arial</vt:lpstr>
      <vt:lpstr>Trebuchet MS</vt:lpstr>
      <vt:lpstr>柏林</vt:lpstr>
      <vt:lpstr>响应式Web设计 ——Bootstrap插件</vt:lpstr>
      <vt:lpstr>课程大纲</vt:lpstr>
      <vt:lpstr>插件概述</vt:lpstr>
      <vt:lpstr>安装插件</vt:lpstr>
      <vt:lpstr>安装插件</vt:lpstr>
      <vt:lpstr>插件概述</vt:lpstr>
      <vt:lpstr>调用插件</vt:lpstr>
      <vt:lpstr>调用插件</vt:lpstr>
      <vt:lpstr>调用插件</vt:lpstr>
      <vt:lpstr>调用插件</vt:lpstr>
      <vt:lpstr>插件概述</vt:lpstr>
      <vt:lpstr>事件</vt:lpstr>
      <vt:lpstr>事件</vt:lpstr>
      <vt:lpstr>课程大纲</vt:lpstr>
      <vt:lpstr>警告框</vt:lpstr>
      <vt:lpstr>警告框</vt:lpstr>
      <vt:lpstr>警告框</vt:lpstr>
      <vt:lpstr>警告框</vt:lpstr>
      <vt:lpstr>警告框</vt:lpstr>
      <vt:lpstr>课程大纲</vt:lpstr>
      <vt:lpstr>按钮</vt:lpstr>
      <vt:lpstr>按钮</vt:lpstr>
      <vt:lpstr>按钮</vt:lpstr>
      <vt:lpstr>按钮</vt:lpstr>
      <vt:lpstr>按钮</vt:lpstr>
      <vt:lpstr>按钮</vt:lpstr>
      <vt:lpstr>按钮</vt:lpstr>
      <vt:lpstr>按钮</vt:lpstr>
      <vt:lpstr>按钮</vt:lpstr>
      <vt:lpstr>课程大纲</vt:lpstr>
      <vt:lpstr>轮播</vt:lpstr>
      <vt:lpstr>轮播</vt:lpstr>
      <vt:lpstr>轮播</vt:lpstr>
      <vt:lpstr>轮播</vt:lpstr>
      <vt:lpstr>轮播</vt:lpstr>
      <vt:lpstr>轮播</vt:lpstr>
      <vt:lpstr>轮播</vt:lpstr>
      <vt:lpstr>轮播</vt:lpstr>
      <vt:lpstr>轮播</vt:lpstr>
      <vt:lpstr>轮播</vt:lpstr>
      <vt:lpstr>轮播</vt:lpstr>
      <vt:lpstr>轮播</vt:lpstr>
      <vt:lpstr>轮播</vt:lpstr>
      <vt:lpstr>轮播</vt:lpstr>
      <vt:lpstr>轮播</vt:lpstr>
      <vt:lpstr>轮播</vt:lpstr>
      <vt:lpstr>轮播</vt:lpstr>
      <vt:lpstr>轮播</vt:lpstr>
      <vt:lpstr>轮播</vt:lpstr>
      <vt:lpstr>轮播</vt:lpstr>
      <vt:lpstr>轮播</vt:lpstr>
      <vt:lpstr>轮播</vt:lpstr>
      <vt:lpstr>轮播</vt:lpstr>
      <vt:lpstr>轮播</vt:lpstr>
      <vt:lpstr>轮播</vt:lpstr>
      <vt:lpstr>课程大纲</vt:lpstr>
      <vt:lpstr>折叠</vt:lpstr>
      <vt:lpstr>折叠</vt:lpstr>
      <vt:lpstr>折叠</vt:lpstr>
      <vt:lpstr>折叠</vt:lpstr>
      <vt:lpstr>折叠</vt:lpstr>
      <vt:lpstr>折叠</vt:lpstr>
      <vt:lpstr>折叠</vt:lpstr>
      <vt:lpstr>折叠</vt:lpstr>
      <vt:lpstr>折叠</vt:lpstr>
      <vt:lpstr>插件调用</vt:lpstr>
      <vt:lpstr>插件调用</vt:lpstr>
      <vt:lpstr>插件调用</vt:lpstr>
      <vt:lpstr>插件调用</vt:lpstr>
      <vt:lpstr>插件调用</vt:lpstr>
      <vt:lpstr>插件调用</vt:lpstr>
      <vt:lpstr>插件调用</vt:lpstr>
      <vt:lpstr>课程大纲</vt:lpstr>
      <vt:lpstr>模态框</vt:lpstr>
      <vt:lpstr>模态框</vt:lpstr>
      <vt:lpstr>模态框</vt:lpstr>
      <vt:lpstr>模态框</vt:lpstr>
      <vt:lpstr>模态框</vt:lpstr>
      <vt:lpstr>模态框</vt:lpstr>
      <vt:lpstr>模态框</vt:lpstr>
      <vt:lpstr>模态框</vt:lpstr>
      <vt:lpstr>模态框</vt:lpstr>
      <vt:lpstr>模态框</vt:lpstr>
      <vt:lpstr>模态框</vt:lpstr>
      <vt:lpstr>模态框</vt:lpstr>
      <vt:lpstr>模态框</vt:lpstr>
      <vt:lpstr>模态框</vt:lpstr>
      <vt:lpstr>模态框</vt:lpstr>
      <vt:lpstr>模态框</vt:lpstr>
      <vt:lpstr>课程大纲</vt:lpstr>
      <vt:lpstr>下拉菜单</vt:lpstr>
      <vt:lpstr>下拉菜单</vt:lpstr>
      <vt:lpstr>下拉菜单</vt:lpstr>
      <vt:lpstr>下拉菜单</vt:lpstr>
      <vt:lpstr>下拉菜单</vt:lpstr>
      <vt:lpstr>下拉菜单</vt:lpstr>
      <vt:lpstr>下拉菜单</vt:lpstr>
      <vt:lpstr>下拉菜单</vt:lpstr>
      <vt:lpstr>下拉菜单</vt:lpstr>
      <vt:lpstr>下拉菜单</vt:lpstr>
      <vt:lpstr>课程大纲</vt:lpstr>
      <vt:lpstr>工具提示</vt:lpstr>
      <vt:lpstr>工具提示</vt:lpstr>
      <vt:lpstr>工具提示</vt:lpstr>
      <vt:lpstr>工具提示</vt:lpstr>
      <vt:lpstr>工具提示</vt:lpstr>
      <vt:lpstr>工具提示</vt:lpstr>
      <vt:lpstr>工具提示</vt:lpstr>
      <vt:lpstr>工具提示</vt:lpstr>
      <vt:lpstr>工具提示</vt:lpstr>
      <vt:lpstr>工具提示</vt:lpstr>
      <vt:lpstr>工具提示</vt:lpstr>
      <vt:lpstr>工具提示</vt:lpstr>
      <vt:lpstr>课程大纲</vt:lpstr>
      <vt:lpstr>弹窗</vt:lpstr>
      <vt:lpstr>弹窗</vt:lpstr>
      <vt:lpstr>弹窗</vt:lpstr>
      <vt:lpstr>弹窗</vt:lpstr>
      <vt:lpstr>弹窗</vt:lpstr>
      <vt:lpstr>弹窗</vt:lpstr>
      <vt:lpstr>弹窗</vt:lpstr>
      <vt:lpstr>弹窗</vt:lpstr>
      <vt:lpstr>弹窗</vt:lpstr>
      <vt:lpstr>课程大纲</vt:lpstr>
      <vt:lpstr>滚动监听</vt:lpstr>
      <vt:lpstr>滚动监听</vt:lpstr>
      <vt:lpstr>滚动监听</vt:lpstr>
      <vt:lpstr>滚动监听</vt:lpstr>
      <vt:lpstr>滚动监听</vt:lpstr>
      <vt:lpstr>滚动监听</vt:lpstr>
      <vt:lpstr>滚动监听</vt:lpstr>
      <vt:lpstr>滚动监听</vt:lpstr>
      <vt:lpstr>滚动监听</vt:lpstr>
      <vt:lpstr>滚动监听</vt:lpstr>
      <vt:lpstr>滚动监听</vt:lpstr>
      <vt:lpstr>滚动监听</vt:lpstr>
      <vt:lpstr>滚动监听</vt:lpstr>
      <vt:lpstr>滚动监听</vt:lpstr>
      <vt:lpstr>滚动监听</vt:lpstr>
      <vt:lpstr>滚动监听</vt:lpstr>
      <vt:lpstr>滚动监听</vt:lpstr>
      <vt:lpstr>滚动监听</vt:lpstr>
      <vt:lpstr>滚动监听</vt:lpstr>
      <vt:lpstr>调用滚动监听</vt:lpstr>
      <vt:lpstr>调用滚动监听</vt:lpstr>
      <vt:lpstr>调用滚动监听</vt:lpstr>
      <vt:lpstr>课程大纲</vt:lpstr>
      <vt:lpstr>选项卡</vt:lpstr>
      <vt:lpstr>选项卡</vt:lpstr>
      <vt:lpstr>选项卡</vt:lpstr>
      <vt:lpstr>选项卡</vt:lpstr>
      <vt:lpstr>选项卡</vt:lpstr>
      <vt:lpstr>选项卡</vt:lpstr>
      <vt:lpstr>选项卡</vt:lpstr>
      <vt:lpstr>选项卡</vt:lpstr>
      <vt:lpstr>课程大纲</vt:lpstr>
      <vt:lpstr>案例：仿当当图书推荐区</vt:lpstr>
      <vt:lpstr>案例：仿当当图书推荐区</vt:lpstr>
      <vt:lpstr>案例：仿当当图书推荐区</vt:lpstr>
      <vt:lpstr>案例：仿当当图书推荐区</vt:lpstr>
      <vt:lpstr>案例：仿当当图书推荐区</vt:lpstr>
      <vt:lpstr>案例：仿当当图书推荐区</vt:lpstr>
      <vt:lpstr>案例：仿当当图书推荐区</vt:lpstr>
      <vt:lpstr>案例：仿当当图书推荐区</vt:lpstr>
      <vt:lpstr>结束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响应式Web设计</dc:title>
  <dc:creator>Rain John</dc:creator>
  <cp:lastModifiedBy>Administrator</cp:lastModifiedBy>
  <cp:revision>1780</cp:revision>
  <dcterms:created xsi:type="dcterms:W3CDTF">2021-09-06T00:34:04Z</dcterms:created>
  <dcterms:modified xsi:type="dcterms:W3CDTF">2021-09-28T04:21:47Z</dcterms:modified>
</cp:coreProperties>
</file>